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Lst>
  <p:sldIdLst>
    <p:sldId id="256" r:id="rId2"/>
    <p:sldId id="267" r:id="rId3"/>
    <p:sldId id="268" r:id="rId4"/>
    <p:sldId id="262" r:id="rId5"/>
    <p:sldId id="264" r:id="rId6"/>
    <p:sldId id="257" r:id="rId7"/>
    <p:sldId id="258" r:id="rId8"/>
    <p:sldId id="259" r:id="rId9"/>
    <p:sldId id="260" r:id="rId10"/>
    <p:sldId id="263" r:id="rId11"/>
    <p:sldId id="265" r:id="rId12"/>
    <p:sldId id="269" r:id="rId13"/>
    <p:sldId id="270" r:id="rId14"/>
    <p:sldId id="261" r:id="rId15"/>
    <p:sldId id="272" r:id="rId16"/>
    <p:sldId id="273" r:id="rId17"/>
    <p:sldId id="274" r:id="rId18"/>
    <p:sldId id="276" r:id="rId19"/>
    <p:sldId id="277" r:id="rId20"/>
    <p:sldId id="278" r:id="rId21"/>
    <p:sldId id="279" r:id="rId22"/>
    <p:sldId id="283" r:id="rId23"/>
    <p:sldId id="284" r:id="rId24"/>
    <p:sldId id="280" r:id="rId25"/>
    <p:sldId id="281" r:id="rId26"/>
    <p:sldId id="285" r:id="rId27"/>
    <p:sldId id="28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2D1F"/>
    <a:srgbClr val="D3481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72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BB9077C-977C-48E2-BC58-C251694ABB27}"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6F6CB-99EA-49B9-837A-111DC7DF99A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4066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9077C-977C-48E2-BC58-C251694ABB27}"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6F6CB-99EA-49B9-837A-111DC7DF99A4}" type="slidenum">
              <a:rPr lang="en-US" smtClean="0"/>
              <a:t>‹#›</a:t>
            </a:fld>
            <a:endParaRPr lang="en-US"/>
          </a:p>
        </p:txBody>
      </p:sp>
    </p:spTree>
    <p:extLst>
      <p:ext uri="{BB962C8B-B14F-4D97-AF65-F5344CB8AC3E}">
        <p14:creationId xmlns:p14="http://schemas.microsoft.com/office/powerpoint/2010/main" val="346051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9077C-977C-48E2-BC58-C251694ABB27}"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6F6CB-99EA-49B9-837A-111DC7DF99A4}" type="slidenum">
              <a:rPr lang="en-US" smtClean="0"/>
              <a:t>‹#›</a:t>
            </a:fld>
            <a:endParaRPr lang="en-US"/>
          </a:p>
        </p:txBody>
      </p:sp>
    </p:spTree>
    <p:extLst>
      <p:ext uri="{BB962C8B-B14F-4D97-AF65-F5344CB8AC3E}">
        <p14:creationId xmlns:p14="http://schemas.microsoft.com/office/powerpoint/2010/main" val="924648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BB9077C-977C-48E2-BC58-C251694ABB27}"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6F6CB-99EA-49B9-837A-111DC7DF99A4}" type="slidenum">
              <a:rPr lang="en-US" smtClean="0"/>
              <a:t>‹#›</a:t>
            </a:fld>
            <a:endParaRPr lang="en-US"/>
          </a:p>
        </p:txBody>
      </p:sp>
    </p:spTree>
    <p:extLst>
      <p:ext uri="{BB962C8B-B14F-4D97-AF65-F5344CB8AC3E}">
        <p14:creationId xmlns:p14="http://schemas.microsoft.com/office/powerpoint/2010/main" val="2436366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BB9077C-977C-48E2-BC58-C251694ABB27}" type="datetimeFigureOut">
              <a:rPr lang="en-US" smtClean="0"/>
              <a:t>4/17/2019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ED6F6CB-99EA-49B9-837A-111DC7DF99A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068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BB9077C-977C-48E2-BC58-C251694ABB27}"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6F6CB-99EA-49B9-837A-111DC7DF99A4}" type="slidenum">
              <a:rPr lang="en-US" smtClean="0"/>
              <a:t>‹#›</a:t>
            </a:fld>
            <a:endParaRPr lang="en-US"/>
          </a:p>
        </p:txBody>
      </p:sp>
    </p:spTree>
    <p:extLst>
      <p:ext uri="{BB962C8B-B14F-4D97-AF65-F5344CB8AC3E}">
        <p14:creationId xmlns:p14="http://schemas.microsoft.com/office/powerpoint/2010/main" val="670676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BB9077C-977C-48E2-BC58-C251694ABB27}" type="datetimeFigureOut">
              <a:rPr lang="en-US" smtClean="0"/>
              <a:t>4/17/2019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ED6F6CB-99EA-49B9-837A-111DC7DF99A4}" type="slidenum">
              <a:rPr lang="en-US" smtClean="0"/>
              <a:t>‹#›</a:t>
            </a:fld>
            <a:endParaRPr lang="en-US"/>
          </a:p>
        </p:txBody>
      </p:sp>
    </p:spTree>
    <p:extLst>
      <p:ext uri="{BB962C8B-B14F-4D97-AF65-F5344CB8AC3E}">
        <p14:creationId xmlns:p14="http://schemas.microsoft.com/office/powerpoint/2010/main" val="687624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BB9077C-977C-48E2-BC58-C251694ABB27}" type="datetimeFigureOut">
              <a:rPr lang="en-US" smtClean="0"/>
              <a:t>4/17/2019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ED6F6CB-99EA-49B9-837A-111DC7DF99A4}" type="slidenum">
              <a:rPr lang="en-US" smtClean="0"/>
              <a:t>‹#›</a:t>
            </a:fld>
            <a:endParaRPr lang="en-US"/>
          </a:p>
        </p:txBody>
      </p:sp>
    </p:spTree>
    <p:extLst>
      <p:ext uri="{BB962C8B-B14F-4D97-AF65-F5344CB8AC3E}">
        <p14:creationId xmlns:p14="http://schemas.microsoft.com/office/powerpoint/2010/main" val="2977278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BB9077C-977C-48E2-BC58-C251694ABB27}" type="datetimeFigureOut">
              <a:rPr lang="en-US" smtClean="0"/>
              <a:t>4/17/2019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AED6F6CB-99EA-49B9-837A-111DC7DF99A4}" type="slidenum">
              <a:rPr lang="en-US" smtClean="0"/>
              <a:t>‹#›</a:t>
            </a:fld>
            <a:endParaRPr lang="en-US"/>
          </a:p>
        </p:txBody>
      </p:sp>
    </p:spTree>
    <p:extLst>
      <p:ext uri="{BB962C8B-B14F-4D97-AF65-F5344CB8AC3E}">
        <p14:creationId xmlns:p14="http://schemas.microsoft.com/office/powerpoint/2010/main" val="194850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BB9077C-977C-48E2-BC58-C251694ABB27}" type="datetimeFigureOut">
              <a:rPr lang="en-US" smtClean="0"/>
              <a:t>4/17/2019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ED6F6CB-99EA-49B9-837A-111DC7DF99A4}" type="slidenum">
              <a:rPr lang="en-US" smtClean="0"/>
              <a:t>‹#›</a:t>
            </a:fld>
            <a:endParaRPr lang="en-US"/>
          </a:p>
        </p:txBody>
      </p:sp>
    </p:spTree>
    <p:extLst>
      <p:ext uri="{BB962C8B-B14F-4D97-AF65-F5344CB8AC3E}">
        <p14:creationId xmlns:p14="http://schemas.microsoft.com/office/powerpoint/2010/main" val="29818752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BB9077C-977C-48E2-BC58-C251694ABB27}" type="datetimeFigureOut">
              <a:rPr lang="en-US" smtClean="0"/>
              <a:t>4/17/2019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ED6F6CB-99EA-49B9-837A-111DC7DF99A4}" type="slidenum">
              <a:rPr lang="en-US" smtClean="0"/>
              <a:t>‹#›</a:t>
            </a:fld>
            <a:endParaRPr lang="en-US"/>
          </a:p>
        </p:txBody>
      </p:sp>
    </p:spTree>
    <p:extLst>
      <p:ext uri="{BB962C8B-B14F-4D97-AF65-F5344CB8AC3E}">
        <p14:creationId xmlns:p14="http://schemas.microsoft.com/office/powerpoint/2010/main" val="2638190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BB9077C-977C-48E2-BC58-C251694ABB27}" type="datetimeFigureOut">
              <a:rPr lang="en-US" smtClean="0"/>
              <a:t>4/17/2019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ED6F6CB-99EA-49B9-837A-111DC7DF99A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644581"/>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0.png"/><Relationship Id="rId4" Type="http://schemas.openxmlformats.org/officeDocument/2006/relationships/image" Target="../media/image7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hyperlink" Target="https://en.wikipedia.org/wiki/Linear_equation"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hyperlink" Target="https://giphy.com/gifs/gradient-O9rcZVmRcEGqI/fullscreen" TargetMode="External"/><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s>
</file>

<file path=ppt/slides/_rels/slide2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www.youtube.com/watch?v=3lp5CmSwrHI"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3lp5CmSwrHI"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s://www.youtube.com/watch?v=3lp5CmSwrHI" TargetMode="External"/><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jpeg"/></Relationships>
</file>

<file path=ppt/slides/_rels/slide5.xml.rels><?xml version="1.0" encoding="UTF-8" standalone="yes"?>
<Relationships xmlns="http://schemas.openxmlformats.org/package/2006/relationships"><Relationship Id="rId3" Type="http://schemas.openxmlformats.org/officeDocument/2006/relationships/image" Target="../media/image20.gif"/><Relationship Id="rId7" Type="http://schemas.openxmlformats.org/officeDocument/2006/relationships/image" Target="../media/image4.jpeg"/><Relationship Id="rId2" Type="http://schemas.openxmlformats.org/officeDocument/2006/relationships/image" Target="../media/image19.gif"/><Relationship Id="rId1" Type="http://schemas.openxmlformats.org/officeDocument/2006/relationships/slideLayout" Target="../slideLayouts/slideLayout7.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1402B-8F44-40CA-86E9-849B2B110AAD}"/>
              </a:ext>
            </a:extLst>
          </p:cNvPr>
          <p:cNvSpPr>
            <a:spLocks noGrp="1"/>
          </p:cNvSpPr>
          <p:nvPr>
            <p:ph type="ctrTitle"/>
          </p:nvPr>
        </p:nvSpPr>
        <p:spPr>
          <a:xfrm>
            <a:off x="1097280" y="758952"/>
            <a:ext cx="10058400" cy="3892168"/>
          </a:xfrm>
        </p:spPr>
        <p:txBody>
          <a:bodyPr>
            <a:normAutofit/>
          </a:bodyPr>
          <a:lstStyle/>
          <a:p>
            <a:r>
              <a:rPr lang="en-US" dirty="0"/>
              <a:t>Introduction to Supervised Machine Learning: Regression</a:t>
            </a:r>
          </a:p>
        </p:txBody>
      </p:sp>
      <p:sp>
        <p:nvSpPr>
          <p:cNvPr id="3" name="Subtitle 2">
            <a:extLst>
              <a:ext uri="{FF2B5EF4-FFF2-40B4-BE49-F238E27FC236}">
                <a16:creationId xmlns:a16="http://schemas.microsoft.com/office/drawing/2014/main" id="{E953C958-9F79-4888-9E22-CFBC4FE1C44E}"/>
              </a:ext>
            </a:extLst>
          </p:cNvPr>
          <p:cNvSpPr>
            <a:spLocks noGrp="1"/>
          </p:cNvSpPr>
          <p:nvPr>
            <p:ph type="subTitle" idx="1"/>
          </p:nvPr>
        </p:nvSpPr>
        <p:spPr>
          <a:xfrm>
            <a:off x="1100051" y="5225240"/>
            <a:ext cx="10058400" cy="1143000"/>
          </a:xfrm>
        </p:spPr>
        <p:txBody>
          <a:bodyPr>
            <a:normAutofit/>
          </a:bodyPr>
          <a:lstStyle/>
          <a:p>
            <a:pPr algn="r"/>
            <a:r>
              <a:rPr lang="en-US" b="1" dirty="0">
                <a:solidFill>
                  <a:srgbClr val="FFFFFF"/>
                </a:solidFill>
              </a:rPr>
              <a:t>MS. Luis Angel Galaviz Alejos</a:t>
            </a:r>
          </a:p>
        </p:txBody>
      </p:sp>
      <p:sp>
        <p:nvSpPr>
          <p:cNvPr id="4" name="Title 3">
            <a:extLst>
              <a:ext uri="{FF2B5EF4-FFF2-40B4-BE49-F238E27FC236}">
                <a16:creationId xmlns:a16="http://schemas.microsoft.com/office/drawing/2014/main" id="{D415B0A8-3FC5-4BE5-B2D5-32E14E43BCE1}"/>
              </a:ext>
            </a:extLst>
          </p:cNvPr>
          <p:cNvSpPr txBox="1">
            <a:spLocks/>
          </p:cNvSpPr>
          <p:nvPr/>
        </p:nvSpPr>
        <p:spPr>
          <a:xfrm>
            <a:off x="4811486" y="4548397"/>
            <a:ext cx="6283234" cy="602198"/>
          </a:xfrm>
          <a:prstGeom prst="rect">
            <a:avLst/>
          </a:prstGeom>
        </p:spPr>
        <p:txBody>
          <a:bodyPr vert="horz" lIns="91440" tIns="45720" rIns="91440" bIns="45720" rtlCol="0" anchor="b">
            <a:normAutofit fontScale="47500" lnSpcReduction="20000"/>
          </a:bodyPr>
          <a:lstStyle>
            <a:lvl1pPr algn="l" defTabSz="914400" rtl="0" eaLnBrk="1" latinLnBrk="0" hangingPunct="1">
              <a:lnSpc>
                <a:spcPct val="85000"/>
              </a:lnSpc>
              <a:spcBef>
                <a:spcPct val="0"/>
              </a:spcBef>
              <a:buNone/>
              <a:defRPr sz="8000" kern="1200" spc="-50" baseline="0">
                <a:solidFill>
                  <a:schemeClr val="tx1">
                    <a:lumMod val="85000"/>
                    <a:lumOff val="15000"/>
                  </a:schemeClr>
                </a:solidFill>
                <a:latin typeface="+mj-lt"/>
                <a:ea typeface="+mj-ea"/>
                <a:cs typeface="+mj-cs"/>
              </a:defRPr>
            </a:lvl1pPr>
          </a:lstStyle>
          <a:p>
            <a:pPr algn="r"/>
            <a:r>
              <a:rPr lang="en-US" dirty="0"/>
              <a:t>MC. Luis Angel Galaviz Alejos</a:t>
            </a:r>
          </a:p>
        </p:txBody>
      </p:sp>
    </p:spTree>
    <p:extLst>
      <p:ext uri="{BB962C8B-B14F-4D97-AF65-F5344CB8AC3E}">
        <p14:creationId xmlns:p14="http://schemas.microsoft.com/office/powerpoint/2010/main" val="2291844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5990A0E-35CA-4637-9509-59F0EAB86D3D}"/>
              </a:ext>
            </a:extLst>
          </p:cNvPr>
          <p:cNvPicPr>
            <a:picLocks noChangeAspect="1"/>
          </p:cNvPicPr>
          <p:nvPr/>
        </p:nvPicPr>
        <p:blipFill>
          <a:blip r:embed="rId2"/>
          <a:stretch>
            <a:fillRect/>
          </a:stretch>
        </p:blipFill>
        <p:spPr>
          <a:xfrm>
            <a:off x="6563712" y="1830517"/>
            <a:ext cx="5413525" cy="3564185"/>
          </a:xfrm>
          <a:prstGeom prst="rect">
            <a:avLst/>
          </a:prstGeom>
        </p:spPr>
      </p:pic>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107852" y="35421"/>
            <a:ext cx="10058400" cy="852488"/>
          </a:xfrm>
        </p:spPr>
        <p:txBody>
          <a:bodyPr>
            <a:normAutofit/>
          </a:bodyPr>
          <a:lstStyle/>
          <a:p>
            <a:r>
              <a:rPr lang="en-US" sz="4400" dirty="0"/>
              <a:t>Coding Warmup – Measuring Error</a:t>
            </a:r>
          </a:p>
        </p:txBody>
      </p:sp>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E5AE5BB8-1BDB-4116-ABD7-44785DE72195}"/>
                  </a:ext>
                </a:extLst>
              </p:cNvPr>
              <p:cNvGraphicFramePr>
                <a:graphicFrameLocks noGrp="1"/>
              </p:cNvGraphicFramePr>
              <p:nvPr>
                <p:extLst>
                  <p:ext uri="{D42A27DB-BD31-4B8C-83A1-F6EECF244321}">
                    <p14:modId xmlns:p14="http://schemas.microsoft.com/office/powerpoint/2010/main" val="1375618171"/>
                  </p:ext>
                </p:extLst>
              </p:nvPr>
            </p:nvGraphicFramePr>
            <p:xfrm>
              <a:off x="377379" y="1830517"/>
              <a:ext cx="2664402" cy="3662363"/>
            </p:xfrm>
            <a:graphic>
              <a:graphicData uri="http://schemas.openxmlformats.org/drawingml/2006/table">
                <a:tbl>
                  <a:tblPr firstRow="1" bandRow="1">
                    <a:tableStyleId>{5C22544A-7EE6-4342-B048-85BDC9FD1C3A}</a:tableStyleId>
                  </a:tblPr>
                  <a:tblGrid>
                    <a:gridCol w="494687">
                      <a:extLst>
                        <a:ext uri="{9D8B030D-6E8A-4147-A177-3AD203B41FA5}">
                          <a16:colId xmlns:a16="http://schemas.microsoft.com/office/drawing/2014/main" val="722366369"/>
                        </a:ext>
                      </a:extLst>
                    </a:gridCol>
                    <a:gridCol w="630345">
                      <a:extLst>
                        <a:ext uri="{9D8B030D-6E8A-4147-A177-3AD203B41FA5}">
                          <a16:colId xmlns:a16="http://schemas.microsoft.com/office/drawing/2014/main" val="1352273445"/>
                        </a:ext>
                      </a:extLst>
                    </a:gridCol>
                    <a:gridCol w="783589">
                      <a:extLst>
                        <a:ext uri="{9D8B030D-6E8A-4147-A177-3AD203B41FA5}">
                          <a16:colId xmlns:a16="http://schemas.microsoft.com/office/drawing/2014/main" val="1204309734"/>
                        </a:ext>
                      </a:extLst>
                    </a:gridCol>
                    <a:gridCol w="755781">
                      <a:extLst>
                        <a:ext uri="{9D8B030D-6E8A-4147-A177-3AD203B41FA5}">
                          <a16:colId xmlns:a16="http://schemas.microsoft.com/office/drawing/2014/main" val="1709130423"/>
                        </a:ext>
                      </a:extLst>
                    </a:gridCol>
                  </a:tblGrid>
                  <a:tr h="149255">
                    <a:tc>
                      <a:txBody>
                        <a:bodyPr/>
                        <a:lstStyle/>
                        <a:p>
                          <a:pPr algn="ctr"/>
                          <a:r>
                            <a:rPr lang="en-US" sz="1400" b="1" dirty="0"/>
                            <a:t>#</a:t>
                          </a:r>
                        </a:p>
                      </a:txBody>
                      <a:tcPr/>
                    </a:tc>
                    <a:tc>
                      <a:txBody>
                        <a:bodyPr/>
                        <a:lstStyle/>
                        <a:p>
                          <a:pPr algn="ctr"/>
                          <a:r>
                            <a:rPr lang="en-US" sz="1400" dirty="0"/>
                            <a:t>Red</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𝒚</m:t>
                                    </m:r>
                                  </m:e>
                                  <m:sup>
                                    <m:r>
                                      <a:rPr lang="en-US" sz="1400" b="1" i="1" smtClean="0">
                                        <a:latin typeface="Cambria Math" panose="02040503050406030204" pitchFamily="18" charset="0"/>
                                      </a:rPr>
                                      <m:t>𝟐</m:t>
                                    </m:r>
                                  </m:sup>
                                </m:sSup>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𝒚</m:t>
                                    </m:r>
                                  </m:e>
                                </m:d>
                              </m:oMath>
                            </m:oMathPara>
                          </a14:m>
                          <a:endParaRPr lang="en-US" sz="1400" dirty="0"/>
                        </a:p>
                      </a:txBody>
                      <a:tcPr/>
                    </a:tc>
                    <a:extLst>
                      <a:ext uri="{0D108BD9-81ED-4DB2-BD59-A6C34878D82A}">
                        <a16:rowId xmlns:a16="http://schemas.microsoft.com/office/drawing/2014/main" val="2796516294"/>
                      </a:ext>
                    </a:extLst>
                  </a:tr>
                  <a:tr h="149255">
                    <a:tc>
                      <a:txBody>
                        <a:bodyPr/>
                        <a:lstStyle/>
                        <a:p>
                          <a:pPr algn="ctr"/>
                          <a:r>
                            <a:rPr lang="en-US" sz="1400" b="1" dirty="0"/>
                            <a:t>1</a:t>
                          </a:r>
                        </a:p>
                      </a:txBody>
                      <a:tcPr/>
                    </a:tc>
                    <a:tc>
                      <a:txBody>
                        <a:bodyPr/>
                        <a:lstStyle/>
                        <a:p>
                          <a:pPr algn="ctr"/>
                          <a:r>
                            <a:rPr lang="en-US" sz="1400" dirty="0"/>
                            <a:t>104</a:t>
                          </a:r>
                        </a:p>
                      </a:txBody>
                      <a:tcPr/>
                    </a:tc>
                    <a:tc>
                      <a:txBody>
                        <a:bodyPr/>
                        <a:lstStyle/>
                        <a:p>
                          <a:pPr algn="ctr"/>
                          <a:r>
                            <a:rPr lang="en-US" sz="1400" dirty="0"/>
                            <a:t>16</a:t>
                          </a:r>
                        </a:p>
                      </a:txBody>
                      <a:tcPr/>
                    </a:tc>
                    <a:tc>
                      <a:txBody>
                        <a:bodyPr/>
                        <a:lstStyle/>
                        <a:p>
                          <a:pPr algn="ctr"/>
                          <a:r>
                            <a:rPr lang="en-US" sz="1400" dirty="0"/>
                            <a:t>4</a:t>
                          </a:r>
                        </a:p>
                      </a:txBody>
                      <a:tcPr/>
                    </a:tc>
                    <a:extLst>
                      <a:ext uri="{0D108BD9-81ED-4DB2-BD59-A6C34878D82A}">
                        <a16:rowId xmlns:a16="http://schemas.microsoft.com/office/drawing/2014/main" val="4282757981"/>
                      </a:ext>
                    </a:extLst>
                  </a:tr>
                  <a:tr h="149255">
                    <a:tc>
                      <a:txBody>
                        <a:bodyPr/>
                        <a:lstStyle/>
                        <a:p>
                          <a:pPr algn="ctr"/>
                          <a:r>
                            <a:rPr lang="en-US" sz="1400" b="1" dirty="0"/>
                            <a:t>2</a:t>
                          </a:r>
                        </a:p>
                      </a:txBody>
                      <a:tcPr/>
                    </a:tc>
                    <a:tc>
                      <a:txBody>
                        <a:bodyPr/>
                        <a:lstStyle/>
                        <a:p>
                          <a:pPr algn="ctr"/>
                          <a:r>
                            <a:rPr lang="en-US" sz="1400" dirty="0"/>
                            <a:t>103</a:t>
                          </a:r>
                        </a:p>
                      </a:txBody>
                      <a:tcPr/>
                    </a:tc>
                    <a:tc>
                      <a:txBody>
                        <a:bodyPr/>
                        <a:lstStyle/>
                        <a:p>
                          <a:pPr algn="ctr"/>
                          <a:r>
                            <a:rPr lang="en-US" sz="1400" dirty="0"/>
                            <a:t>9</a:t>
                          </a:r>
                        </a:p>
                      </a:txBody>
                      <a:tcPr/>
                    </a:tc>
                    <a:tc>
                      <a:txBody>
                        <a:bodyPr/>
                        <a:lstStyle/>
                        <a:p>
                          <a:pPr algn="ctr"/>
                          <a:r>
                            <a:rPr lang="en-US" sz="1400" dirty="0"/>
                            <a:t>3</a:t>
                          </a:r>
                        </a:p>
                      </a:txBody>
                      <a:tcPr/>
                    </a:tc>
                    <a:extLst>
                      <a:ext uri="{0D108BD9-81ED-4DB2-BD59-A6C34878D82A}">
                        <a16:rowId xmlns:a16="http://schemas.microsoft.com/office/drawing/2014/main" val="93103282"/>
                      </a:ext>
                    </a:extLst>
                  </a:tr>
                  <a:tr h="149255">
                    <a:tc>
                      <a:txBody>
                        <a:bodyPr/>
                        <a:lstStyle/>
                        <a:p>
                          <a:pPr algn="ctr"/>
                          <a:r>
                            <a:rPr lang="en-US" sz="1400" b="1" dirty="0"/>
                            <a:t>3</a:t>
                          </a:r>
                        </a:p>
                      </a:txBody>
                      <a:tcPr/>
                    </a:tc>
                    <a:tc>
                      <a:txBody>
                        <a:bodyPr/>
                        <a:lstStyle/>
                        <a:p>
                          <a:pPr algn="ctr"/>
                          <a:r>
                            <a:rPr lang="en-US" sz="1400" dirty="0"/>
                            <a:t>97</a:t>
                          </a:r>
                        </a:p>
                      </a:txBody>
                      <a:tcPr/>
                    </a:tc>
                    <a:tc>
                      <a:txBody>
                        <a:bodyPr/>
                        <a:lstStyle/>
                        <a:p>
                          <a:pPr algn="ctr"/>
                          <a:r>
                            <a:rPr lang="en-US" sz="1400" dirty="0"/>
                            <a:t>9</a:t>
                          </a:r>
                        </a:p>
                      </a:txBody>
                      <a:tcPr/>
                    </a:tc>
                    <a:tc>
                      <a:txBody>
                        <a:bodyPr/>
                        <a:lstStyle/>
                        <a:p>
                          <a:pPr algn="ctr"/>
                          <a:r>
                            <a:rPr lang="en-US" sz="1400" dirty="0"/>
                            <a:t>3</a:t>
                          </a:r>
                        </a:p>
                      </a:txBody>
                      <a:tcPr/>
                    </a:tc>
                    <a:extLst>
                      <a:ext uri="{0D108BD9-81ED-4DB2-BD59-A6C34878D82A}">
                        <a16:rowId xmlns:a16="http://schemas.microsoft.com/office/drawing/2014/main" val="2480946954"/>
                      </a:ext>
                    </a:extLst>
                  </a:tr>
                  <a:tr h="149255">
                    <a:tc>
                      <a:txBody>
                        <a:bodyPr/>
                        <a:lstStyle/>
                        <a:p>
                          <a:pPr algn="ctr"/>
                          <a:r>
                            <a:rPr lang="en-US" sz="1400" b="1" dirty="0"/>
                            <a:t>4</a:t>
                          </a:r>
                        </a:p>
                      </a:txBody>
                      <a:tcPr/>
                    </a:tc>
                    <a:tc>
                      <a:txBody>
                        <a:bodyPr/>
                        <a:lstStyle/>
                        <a:p>
                          <a:pPr algn="ctr"/>
                          <a:r>
                            <a:rPr lang="en-US" sz="1400" dirty="0"/>
                            <a:t>103</a:t>
                          </a:r>
                        </a:p>
                      </a:txBody>
                      <a:tcPr/>
                    </a:tc>
                    <a:tc>
                      <a:txBody>
                        <a:bodyPr/>
                        <a:lstStyle/>
                        <a:p>
                          <a:pPr algn="ctr"/>
                          <a:r>
                            <a:rPr lang="en-US" sz="1400" dirty="0"/>
                            <a:t>9</a:t>
                          </a:r>
                        </a:p>
                      </a:txBody>
                      <a:tcPr/>
                    </a:tc>
                    <a:tc>
                      <a:txBody>
                        <a:bodyPr/>
                        <a:lstStyle/>
                        <a:p>
                          <a:pPr algn="ctr"/>
                          <a:r>
                            <a:rPr lang="en-US" sz="1400" dirty="0"/>
                            <a:t>3</a:t>
                          </a:r>
                        </a:p>
                      </a:txBody>
                      <a:tcPr/>
                    </a:tc>
                    <a:extLst>
                      <a:ext uri="{0D108BD9-81ED-4DB2-BD59-A6C34878D82A}">
                        <a16:rowId xmlns:a16="http://schemas.microsoft.com/office/drawing/2014/main" val="4098372669"/>
                      </a:ext>
                    </a:extLst>
                  </a:tr>
                  <a:tr h="149255">
                    <a:tc>
                      <a:txBody>
                        <a:bodyPr/>
                        <a:lstStyle/>
                        <a:p>
                          <a:pPr algn="ctr"/>
                          <a:r>
                            <a:rPr lang="en-US" sz="1400" b="1" dirty="0"/>
                            <a:t>5</a:t>
                          </a:r>
                        </a:p>
                      </a:txBody>
                      <a:tcPr/>
                    </a:tc>
                    <a:tc>
                      <a:txBody>
                        <a:bodyPr/>
                        <a:lstStyle/>
                        <a:p>
                          <a:pPr algn="ctr"/>
                          <a:r>
                            <a:rPr lang="en-US" sz="1400" dirty="0"/>
                            <a:t>97</a:t>
                          </a:r>
                        </a:p>
                      </a:txBody>
                      <a:tcPr/>
                    </a:tc>
                    <a:tc>
                      <a:txBody>
                        <a:bodyPr/>
                        <a:lstStyle/>
                        <a:p>
                          <a:pPr algn="ctr"/>
                          <a:r>
                            <a:rPr lang="en-US" sz="1400" dirty="0"/>
                            <a:t>9</a:t>
                          </a:r>
                        </a:p>
                      </a:txBody>
                      <a:tcPr/>
                    </a:tc>
                    <a:tc>
                      <a:txBody>
                        <a:bodyPr/>
                        <a:lstStyle/>
                        <a:p>
                          <a:pPr algn="ctr"/>
                          <a:r>
                            <a:rPr lang="en-US" sz="1400" dirty="0"/>
                            <a:t>3</a:t>
                          </a:r>
                        </a:p>
                      </a:txBody>
                      <a:tcPr/>
                    </a:tc>
                    <a:extLst>
                      <a:ext uri="{0D108BD9-81ED-4DB2-BD59-A6C34878D82A}">
                        <a16:rowId xmlns:a16="http://schemas.microsoft.com/office/drawing/2014/main" val="334186437"/>
                      </a:ext>
                    </a:extLst>
                  </a:tr>
                  <a:tr h="149255">
                    <a:tc>
                      <a:txBody>
                        <a:bodyPr/>
                        <a:lstStyle/>
                        <a:p>
                          <a:pPr algn="ctr"/>
                          <a:r>
                            <a:rPr lang="en-US" sz="1400" b="1" dirty="0"/>
                            <a:t>6</a:t>
                          </a:r>
                        </a:p>
                      </a:txBody>
                      <a:tcPr/>
                    </a:tc>
                    <a:tc>
                      <a:txBody>
                        <a:bodyPr/>
                        <a:lstStyle/>
                        <a:p>
                          <a:pPr algn="ctr"/>
                          <a:r>
                            <a:rPr lang="en-US" sz="1400" dirty="0"/>
                            <a:t>102</a:t>
                          </a:r>
                        </a:p>
                      </a:txBody>
                      <a:tcPr/>
                    </a:tc>
                    <a:tc>
                      <a:txBody>
                        <a:bodyPr/>
                        <a:lstStyle/>
                        <a:p>
                          <a:pPr algn="ctr"/>
                          <a:r>
                            <a:rPr lang="en-US" sz="1400" dirty="0"/>
                            <a:t>4</a:t>
                          </a:r>
                        </a:p>
                      </a:txBody>
                      <a:tcPr/>
                    </a:tc>
                    <a:tc>
                      <a:txBody>
                        <a:bodyPr/>
                        <a:lstStyle/>
                        <a:p>
                          <a:pPr algn="ctr"/>
                          <a:r>
                            <a:rPr lang="en-US" sz="1400" dirty="0"/>
                            <a:t>2</a:t>
                          </a:r>
                        </a:p>
                      </a:txBody>
                      <a:tcPr/>
                    </a:tc>
                    <a:extLst>
                      <a:ext uri="{0D108BD9-81ED-4DB2-BD59-A6C34878D82A}">
                        <a16:rowId xmlns:a16="http://schemas.microsoft.com/office/drawing/2014/main" val="632497585"/>
                      </a:ext>
                    </a:extLst>
                  </a:tr>
                  <a:tr h="149255">
                    <a:tc>
                      <a:txBody>
                        <a:bodyPr/>
                        <a:lstStyle/>
                        <a:p>
                          <a:pPr algn="ctr"/>
                          <a:r>
                            <a:rPr lang="en-US" sz="1400" b="1" dirty="0"/>
                            <a:t>7</a:t>
                          </a:r>
                        </a:p>
                      </a:txBody>
                      <a:tcPr/>
                    </a:tc>
                    <a:tc>
                      <a:txBody>
                        <a:bodyPr/>
                        <a:lstStyle/>
                        <a:p>
                          <a:pPr algn="ctr"/>
                          <a:r>
                            <a:rPr lang="en-US" sz="1400" dirty="0"/>
                            <a:t>98</a:t>
                          </a:r>
                        </a:p>
                      </a:txBody>
                      <a:tcPr/>
                    </a:tc>
                    <a:tc>
                      <a:txBody>
                        <a:bodyPr/>
                        <a:lstStyle/>
                        <a:p>
                          <a:pPr algn="ctr"/>
                          <a:r>
                            <a:rPr lang="en-US" sz="1400" dirty="0"/>
                            <a:t>4</a:t>
                          </a:r>
                        </a:p>
                      </a:txBody>
                      <a:tcPr/>
                    </a:tc>
                    <a:tc>
                      <a:txBody>
                        <a:bodyPr/>
                        <a:lstStyle/>
                        <a:p>
                          <a:pPr algn="ctr"/>
                          <a:r>
                            <a:rPr lang="en-US" sz="1400" dirty="0"/>
                            <a:t>2</a:t>
                          </a:r>
                        </a:p>
                      </a:txBody>
                      <a:tcPr/>
                    </a:tc>
                    <a:extLst>
                      <a:ext uri="{0D108BD9-81ED-4DB2-BD59-A6C34878D82A}">
                        <a16:rowId xmlns:a16="http://schemas.microsoft.com/office/drawing/2014/main" val="895159912"/>
                      </a:ext>
                    </a:extLst>
                  </a:tr>
                  <a:tr h="149255">
                    <a:tc>
                      <a:txBody>
                        <a:bodyPr/>
                        <a:lstStyle/>
                        <a:p>
                          <a:pPr algn="ctr"/>
                          <a:r>
                            <a:rPr lang="en-US" sz="1400" b="1" dirty="0"/>
                            <a:t>8</a:t>
                          </a:r>
                        </a:p>
                      </a:txBody>
                      <a:tcPr/>
                    </a:tc>
                    <a:tc>
                      <a:txBody>
                        <a:bodyPr/>
                        <a:lstStyle/>
                        <a:p>
                          <a:pPr algn="ctr"/>
                          <a:r>
                            <a:rPr lang="en-US" sz="1400" dirty="0"/>
                            <a:t>98</a:t>
                          </a:r>
                        </a:p>
                      </a:txBody>
                      <a:tcPr/>
                    </a:tc>
                    <a:tc>
                      <a:txBody>
                        <a:bodyPr/>
                        <a:lstStyle/>
                        <a:p>
                          <a:pPr algn="ctr"/>
                          <a:r>
                            <a:rPr lang="en-US" sz="1400" dirty="0"/>
                            <a:t>4</a:t>
                          </a:r>
                        </a:p>
                      </a:txBody>
                      <a:tcPr/>
                    </a:tc>
                    <a:tc>
                      <a:txBody>
                        <a:bodyPr/>
                        <a:lstStyle/>
                        <a:p>
                          <a:pPr algn="ctr"/>
                          <a:r>
                            <a:rPr lang="en-US" sz="1400" dirty="0"/>
                            <a:t>2</a:t>
                          </a:r>
                        </a:p>
                      </a:txBody>
                      <a:tcPr/>
                    </a:tc>
                    <a:extLst>
                      <a:ext uri="{0D108BD9-81ED-4DB2-BD59-A6C34878D82A}">
                        <a16:rowId xmlns:a16="http://schemas.microsoft.com/office/drawing/2014/main" val="329864930"/>
                      </a:ext>
                    </a:extLst>
                  </a:tr>
                  <a:tr h="149255">
                    <a:tc>
                      <a:txBody>
                        <a:bodyPr/>
                        <a:lstStyle/>
                        <a:p>
                          <a:pPr algn="ctr"/>
                          <a:r>
                            <a:rPr lang="en-US" sz="1400" b="1" dirty="0"/>
                            <a:t>9</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1773348019"/>
                      </a:ext>
                    </a:extLst>
                  </a:tr>
                  <a:tr h="149255">
                    <a:tc>
                      <a:txBody>
                        <a:bodyPr/>
                        <a:lstStyle/>
                        <a:p>
                          <a:pPr algn="ctr"/>
                          <a:r>
                            <a:rPr lang="en-US" sz="1400" b="1" dirty="0"/>
                            <a:t>10</a:t>
                          </a:r>
                        </a:p>
                      </a:txBody>
                      <a:tcPr/>
                    </a:tc>
                    <a:tc>
                      <a:txBody>
                        <a:bodyPr/>
                        <a:lstStyle/>
                        <a:p>
                          <a:pPr algn="ctr"/>
                          <a:r>
                            <a:rPr lang="en-US" sz="1400" dirty="0"/>
                            <a:t>101</a:t>
                          </a:r>
                        </a:p>
                      </a:txBody>
                      <a:tcPr/>
                    </a:tc>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2195817549"/>
                      </a:ext>
                    </a:extLst>
                  </a:tr>
                  <a:tr h="149255">
                    <a:tc gridSpan="2">
                      <a:txBody>
                        <a:bodyPr/>
                        <a:lstStyle/>
                        <a:p>
                          <a:pPr algn="ctr"/>
                          <a:r>
                            <a:rPr lang="en-US" sz="1400" b="1" dirty="0">
                              <a:solidFill>
                                <a:schemeClr val="bg1"/>
                              </a:solidFill>
                            </a:rPr>
                            <a:t>Total</a:t>
                          </a:r>
                        </a:p>
                      </a:txBody>
                      <a:tcPr>
                        <a:solidFill>
                          <a:srgbClr val="D34817"/>
                        </a:solidFill>
                      </a:tcPr>
                    </a:tc>
                    <a:tc hMerge="1">
                      <a:txBody>
                        <a:bodyPr/>
                        <a:lstStyle/>
                        <a:p>
                          <a:endParaRPr lang="en-US" sz="1400" dirty="0"/>
                        </a:p>
                      </a:txBody>
                      <a:tcPr/>
                    </a:tc>
                    <a:tc>
                      <a:txBody>
                        <a:bodyPr/>
                        <a:lstStyle/>
                        <a:p>
                          <a:pPr algn="ctr"/>
                          <a:r>
                            <a:rPr lang="en-US" sz="1400" b="1" dirty="0"/>
                            <a:t>65</a:t>
                          </a:r>
                        </a:p>
                      </a:txBody>
                      <a:tcPr/>
                    </a:tc>
                    <a:tc>
                      <a:txBody>
                        <a:bodyPr/>
                        <a:lstStyle/>
                        <a:p>
                          <a:pPr algn="ctr"/>
                          <a:r>
                            <a:rPr lang="en-US" sz="1400" b="1" dirty="0"/>
                            <a:t>23</a:t>
                          </a:r>
                        </a:p>
                      </a:txBody>
                      <a:tcPr/>
                    </a:tc>
                    <a:extLst>
                      <a:ext uri="{0D108BD9-81ED-4DB2-BD59-A6C34878D82A}">
                        <a16:rowId xmlns:a16="http://schemas.microsoft.com/office/drawing/2014/main" val="3120032029"/>
                      </a:ext>
                    </a:extLst>
                  </a:tr>
                </a:tbl>
              </a:graphicData>
            </a:graphic>
          </p:graphicFrame>
        </mc:Choice>
        <mc:Fallback xmlns="">
          <p:graphicFrame>
            <p:nvGraphicFramePr>
              <p:cNvPr id="4" name="Table 3">
                <a:extLst>
                  <a:ext uri="{FF2B5EF4-FFF2-40B4-BE49-F238E27FC236}">
                    <a16:creationId xmlns:a16="http://schemas.microsoft.com/office/drawing/2014/main" id="{E5AE5BB8-1BDB-4116-ABD7-44785DE72195}"/>
                  </a:ext>
                </a:extLst>
              </p:cNvPr>
              <p:cNvGraphicFramePr>
                <a:graphicFrameLocks noGrp="1"/>
              </p:cNvGraphicFramePr>
              <p:nvPr>
                <p:extLst>
                  <p:ext uri="{D42A27DB-BD31-4B8C-83A1-F6EECF244321}">
                    <p14:modId xmlns:p14="http://schemas.microsoft.com/office/powerpoint/2010/main" val="1375618171"/>
                  </p:ext>
                </p:extLst>
              </p:nvPr>
            </p:nvGraphicFramePr>
            <p:xfrm>
              <a:off x="377379" y="1830517"/>
              <a:ext cx="2664402" cy="3662363"/>
            </p:xfrm>
            <a:graphic>
              <a:graphicData uri="http://schemas.openxmlformats.org/drawingml/2006/table">
                <a:tbl>
                  <a:tblPr firstRow="1" bandRow="1">
                    <a:tableStyleId>{5C22544A-7EE6-4342-B048-85BDC9FD1C3A}</a:tableStyleId>
                  </a:tblPr>
                  <a:tblGrid>
                    <a:gridCol w="494687">
                      <a:extLst>
                        <a:ext uri="{9D8B030D-6E8A-4147-A177-3AD203B41FA5}">
                          <a16:colId xmlns:a16="http://schemas.microsoft.com/office/drawing/2014/main" val="722366369"/>
                        </a:ext>
                      </a:extLst>
                    </a:gridCol>
                    <a:gridCol w="630345">
                      <a:extLst>
                        <a:ext uri="{9D8B030D-6E8A-4147-A177-3AD203B41FA5}">
                          <a16:colId xmlns:a16="http://schemas.microsoft.com/office/drawing/2014/main" val="1352273445"/>
                        </a:ext>
                      </a:extLst>
                    </a:gridCol>
                    <a:gridCol w="783589">
                      <a:extLst>
                        <a:ext uri="{9D8B030D-6E8A-4147-A177-3AD203B41FA5}">
                          <a16:colId xmlns:a16="http://schemas.microsoft.com/office/drawing/2014/main" val="1204309734"/>
                        </a:ext>
                      </a:extLst>
                    </a:gridCol>
                    <a:gridCol w="755781">
                      <a:extLst>
                        <a:ext uri="{9D8B030D-6E8A-4147-A177-3AD203B41FA5}">
                          <a16:colId xmlns:a16="http://schemas.microsoft.com/office/drawing/2014/main" val="1709130423"/>
                        </a:ext>
                      </a:extLst>
                    </a:gridCol>
                  </a:tblGrid>
                  <a:tr h="309563">
                    <a:tc>
                      <a:txBody>
                        <a:bodyPr/>
                        <a:lstStyle/>
                        <a:p>
                          <a:pPr algn="ctr"/>
                          <a:r>
                            <a:rPr lang="en-US" sz="1400" b="1" dirty="0"/>
                            <a:t>#</a:t>
                          </a:r>
                        </a:p>
                      </a:txBody>
                      <a:tcPr/>
                    </a:tc>
                    <a:tc>
                      <a:txBody>
                        <a:bodyPr/>
                        <a:lstStyle/>
                        <a:p>
                          <a:pPr algn="ctr"/>
                          <a:r>
                            <a:rPr lang="en-US" sz="1400" dirty="0"/>
                            <a:t>Red</a:t>
                          </a:r>
                        </a:p>
                      </a:txBody>
                      <a:tcPr/>
                    </a:tc>
                    <a:tc>
                      <a:txBody>
                        <a:bodyPr/>
                        <a:lstStyle/>
                        <a:p>
                          <a:endParaRPr lang="en-US"/>
                        </a:p>
                      </a:txBody>
                      <a:tcPr>
                        <a:blipFill>
                          <a:blip r:embed="rId3"/>
                          <a:stretch>
                            <a:fillRect l="-144186" t="-1961" r="-100000" b="-1100000"/>
                          </a:stretch>
                        </a:blipFill>
                      </a:tcPr>
                    </a:tc>
                    <a:tc>
                      <a:txBody>
                        <a:bodyPr/>
                        <a:lstStyle/>
                        <a:p>
                          <a:endParaRPr lang="en-US"/>
                        </a:p>
                      </a:txBody>
                      <a:tcPr>
                        <a:blipFill>
                          <a:blip r:embed="rId3"/>
                          <a:stretch>
                            <a:fillRect l="-254032" t="-1961" r="-4032" b="-1100000"/>
                          </a:stretch>
                        </a:blipFill>
                      </a:tcPr>
                    </a:tc>
                    <a:extLst>
                      <a:ext uri="{0D108BD9-81ED-4DB2-BD59-A6C34878D82A}">
                        <a16:rowId xmlns:a16="http://schemas.microsoft.com/office/drawing/2014/main" val="2796516294"/>
                      </a:ext>
                    </a:extLst>
                  </a:tr>
                  <a:tr h="304800">
                    <a:tc>
                      <a:txBody>
                        <a:bodyPr/>
                        <a:lstStyle/>
                        <a:p>
                          <a:pPr algn="ctr"/>
                          <a:r>
                            <a:rPr lang="en-US" sz="1400" b="1" dirty="0"/>
                            <a:t>1</a:t>
                          </a:r>
                        </a:p>
                      </a:txBody>
                      <a:tcPr/>
                    </a:tc>
                    <a:tc>
                      <a:txBody>
                        <a:bodyPr/>
                        <a:lstStyle/>
                        <a:p>
                          <a:pPr algn="ctr"/>
                          <a:r>
                            <a:rPr lang="en-US" sz="1400" dirty="0"/>
                            <a:t>104</a:t>
                          </a:r>
                        </a:p>
                      </a:txBody>
                      <a:tcPr/>
                    </a:tc>
                    <a:tc>
                      <a:txBody>
                        <a:bodyPr/>
                        <a:lstStyle/>
                        <a:p>
                          <a:pPr algn="ctr"/>
                          <a:r>
                            <a:rPr lang="en-US" sz="1400" dirty="0"/>
                            <a:t>16</a:t>
                          </a:r>
                        </a:p>
                      </a:txBody>
                      <a:tcPr/>
                    </a:tc>
                    <a:tc>
                      <a:txBody>
                        <a:bodyPr/>
                        <a:lstStyle/>
                        <a:p>
                          <a:pPr algn="ctr"/>
                          <a:r>
                            <a:rPr lang="en-US" sz="1400" dirty="0"/>
                            <a:t>4</a:t>
                          </a:r>
                        </a:p>
                      </a:txBody>
                      <a:tcPr/>
                    </a:tc>
                    <a:extLst>
                      <a:ext uri="{0D108BD9-81ED-4DB2-BD59-A6C34878D82A}">
                        <a16:rowId xmlns:a16="http://schemas.microsoft.com/office/drawing/2014/main" val="4282757981"/>
                      </a:ext>
                    </a:extLst>
                  </a:tr>
                  <a:tr h="304800">
                    <a:tc>
                      <a:txBody>
                        <a:bodyPr/>
                        <a:lstStyle/>
                        <a:p>
                          <a:pPr algn="ctr"/>
                          <a:r>
                            <a:rPr lang="en-US" sz="1400" b="1" dirty="0"/>
                            <a:t>2</a:t>
                          </a:r>
                        </a:p>
                      </a:txBody>
                      <a:tcPr/>
                    </a:tc>
                    <a:tc>
                      <a:txBody>
                        <a:bodyPr/>
                        <a:lstStyle/>
                        <a:p>
                          <a:pPr algn="ctr"/>
                          <a:r>
                            <a:rPr lang="en-US" sz="1400" dirty="0"/>
                            <a:t>103</a:t>
                          </a:r>
                        </a:p>
                      </a:txBody>
                      <a:tcPr/>
                    </a:tc>
                    <a:tc>
                      <a:txBody>
                        <a:bodyPr/>
                        <a:lstStyle/>
                        <a:p>
                          <a:pPr algn="ctr"/>
                          <a:r>
                            <a:rPr lang="en-US" sz="1400" dirty="0"/>
                            <a:t>9</a:t>
                          </a:r>
                        </a:p>
                      </a:txBody>
                      <a:tcPr/>
                    </a:tc>
                    <a:tc>
                      <a:txBody>
                        <a:bodyPr/>
                        <a:lstStyle/>
                        <a:p>
                          <a:pPr algn="ctr"/>
                          <a:r>
                            <a:rPr lang="en-US" sz="1400" dirty="0"/>
                            <a:t>3</a:t>
                          </a:r>
                        </a:p>
                      </a:txBody>
                      <a:tcPr/>
                    </a:tc>
                    <a:extLst>
                      <a:ext uri="{0D108BD9-81ED-4DB2-BD59-A6C34878D82A}">
                        <a16:rowId xmlns:a16="http://schemas.microsoft.com/office/drawing/2014/main" val="93103282"/>
                      </a:ext>
                    </a:extLst>
                  </a:tr>
                  <a:tr h="304800">
                    <a:tc>
                      <a:txBody>
                        <a:bodyPr/>
                        <a:lstStyle/>
                        <a:p>
                          <a:pPr algn="ctr"/>
                          <a:r>
                            <a:rPr lang="en-US" sz="1400" b="1" dirty="0"/>
                            <a:t>3</a:t>
                          </a:r>
                        </a:p>
                      </a:txBody>
                      <a:tcPr/>
                    </a:tc>
                    <a:tc>
                      <a:txBody>
                        <a:bodyPr/>
                        <a:lstStyle/>
                        <a:p>
                          <a:pPr algn="ctr"/>
                          <a:r>
                            <a:rPr lang="en-US" sz="1400" dirty="0"/>
                            <a:t>97</a:t>
                          </a:r>
                        </a:p>
                      </a:txBody>
                      <a:tcPr/>
                    </a:tc>
                    <a:tc>
                      <a:txBody>
                        <a:bodyPr/>
                        <a:lstStyle/>
                        <a:p>
                          <a:pPr algn="ctr"/>
                          <a:r>
                            <a:rPr lang="en-US" sz="1400" dirty="0"/>
                            <a:t>9</a:t>
                          </a:r>
                        </a:p>
                      </a:txBody>
                      <a:tcPr/>
                    </a:tc>
                    <a:tc>
                      <a:txBody>
                        <a:bodyPr/>
                        <a:lstStyle/>
                        <a:p>
                          <a:pPr algn="ctr"/>
                          <a:r>
                            <a:rPr lang="en-US" sz="1400" dirty="0"/>
                            <a:t>3</a:t>
                          </a:r>
                        </a:p>
                      </a:txBody>
                      <a:tcPr/>
                    </a:tc>
                    <a:extLst>
                      <a:ext uri="{0D108BD9-81ED-4DB2-BD59-A6C34878D82A}">
                        <a16:rowId xmlns:a16="http://schemas.microsoft.com/office/drawing/2014/main" val="2480946954"/>
                      </a:ext>
                    </a:extLst>
                  </a:tr>
                  <a:tr h="304800">
                    <a:tc>
                      <a:txBody>
                        <a:bodyPr/>
                        <a:lstStyle/>
                        <a:p>
                          <a:pPr algn="ctr"/>
                          <a:r>
                            <a:rPr lang="en-US" sz="1400" b="1" dirty="0"/>
                            <a:t>4</a:t>
                          </a:r>
                        </a:p>
                      </a:txBody>
                      <a:tcPr/>
                    </a:tc>
                    <a:tc>
                      <a:txBody>
                        <a:bodyPr/>
                        <a:lstStyle/>
                        <a:p>
                          <a:pPr algn="ctr"/>
                          <a:r>
                            <a:rPr lang="en-US" sz="1400" dirty="0"/>
                            <a:t>103</a:t>
                          </a:r>
                        </a:p>
                      </a:txBody>
                      <a:tcPr/>
                    </a:tc>
                    <a:tc>
                      <a:txBody>
                        <a:bodyPr/>
                        <a:lstStyle/>
                        <a:p>
                          <a:pPr algn="ctr"/>
                          <a:r>
                            <a:rPr lang="en-US" sz="1400" dirty="0"/>
                            <a:t>9</a:t>
                          </a:r>
                        </a:p>
                      </a:txBody>
                      <a:tcPr/>
                    </a:tc>
                    <a:tc>
                      <a:txBody>
                        <a:bodyPr/>
                        <a:lstStyle/>
                        <a:p>
                          <a:pPr algn="ctr"/>
                          <a:r>
                            <a:rPr lang="en-US" sz="1400" dirty="0"/>
                            <a:t>3</a:t>
                          </a:r>
                        </a:p>
                      </a:txBody>
                      <a:tcPr/>
                    </a:tc>
                    <a:extLst>
                      <a:ext uri="{0D108BD9-81ED-4DB2-BD59-A6C34878D82A}">
                        <a16:rowId xmlns:a16="http://schemas.microsoft.com/office/drawing/2014/main" val="4098372669"/>
                      </a:ext>
                    </a:extLst>
                  </a:tr>
                  <a:tr h="304800">
                    <a:tc>
                      <a:txBody>
                        <a:bodyPr/>
                        <a:lstStyle/>
                        <a:p>
                          <a:pPr algn="ctr"/>
                          <a:r>
                            <a:rPr lang="en-US" sz="1400" b="1" dirty="0"/>
                            <a:t>5</a:t>
                          </a:r>
                        </a:p>
                      </a:txBody>
                      <a:tcPr/>
                    </a:tc>
                    <a:tc>
                      <a:txBody>
                        <a:bodyPr/>
                        <a:lstStyle/>
                        <a:p>
                          <a:pPr algn="ctr"/>
                          <a:r>
                            <a:rPr lang="en-US" sz="1400" dirty="0"/>
                            <a:t>97</a:t>
                          </a:r>
                        </a:p>
                      </a:txBody>
                      <a:tcPr/>
                    </a:tc>
                    <a:tc>
                      <a:txBody>
                        <a:bodyPr/>
                        <a:lstStyle/>
                        <a:p>
                          <a:pPr algn="ctr"/>
                          <a:r>
                            <a:rPr lang="en-US" sz="1400" dirty="0"/>
                            <a:t>9</a:t>
                          </a:r>
                        </a:p>
                      </a:txBody>
                      <a:tcPr/>
                    </a:tc>
                    <a:tc>
                      <a:txBody>
                        <a:bodyPr/>
                        <a:lstStyle/>
                        <a:p>
                          <a:pPr algn="ctr"/>
                          <a:r>
                            <a:rPr lang="en-US" sz="1400" dirty="0"/>
                            <a:t>3</a:t>
                          </a:r>
                        </a:p>
                      </a:txBody>
                      <a:tcPr/>
                    </a:tc>
                    <a:extLst>
                      <a:ext uri="{0D108BD9-81ED-4DB2-BD59-A6C34878D82A}">
                        <a16:rowId xmlns:a16="http://schemas.microsoft.com/office/drawing/2014/main" val="334186437"/>
                      </a:ext>
                    </a:extLst>
                  </a:tr>
                  <a:tr h="304800">
                    <a:tc>
                      <a:txBody>
                        <a:bodyPr/>
                        <a:lstStyle/>
                        <a:p>
                          <a:pPr algn="ctr"/>
                          <a:r>
                            <a:rPr lang="en-US" sz="1400" b="1" dirty="0"/>
                            <a:t>6</a:t>
                          </a:r>
                        </a:p>
                      </a:txBody>
                      <a:tcPr/>
                    </a:tc>
                    <a:tc>
                      <a:txBody>
                        <a:bodyPr/>
                        <a:lstStyle/>
                        <a:p>
                          <a:pPr algn="ctr"/>
                          <a:r>
                            <a:rPr lang="en-US" sz="1400" dirty="0"/>
                            <a:t>102</a:t>
                          </a:r>
                        </a:p>
                      </a:txBody>
                      <a:tcPr/>
                    </a:tc>
                    <a:tc>
                      <a:txBody>
                        <a:bodyPr/>
                        <a:lstStyle/>
                        <a:p>
                          <a:pPr algn="ctr"/>
                          <a:r>
                            <a:rPr lang="en-US" sz="1400" dirty="0"/>
                            <a:t>4</a:t>
                          </a:r>
                        </a:p>
                      </a:txBody>
                      <a:tcPr/>
                    </a:tc>
                    <a:tc>
                      <a:txBody>
                        <a:bodyPr/>
                        <a:lstStyle/>
                        <a:p>
                          <a:pPr algn="ctr"/>
                          <a:r>
                            <a:rPr lang="en-US" sz="1400" dirty="0"/>
                            <a:t>2</a:t>
                          </a:r>
                        </a:p>
                      </a:txBody>
                      <a:tcPr/>
                    </a:tc>
                    <a:extLst>
                      <a:ext uri="{0D108BD9-81ED-4DB2-BD59-A6C34878D82A}">
                        <a16:rowId xmlns:a16="http://schemas.microsoft.com/office/drawing/2014/main" val="632497585"/>
                      </a:ext>
                    </a:extLst>
                  </a:tr>
                  <a:tr h="304800">
                    <a:tc>
                      <a:txBody>
                        <a:bodyPr/>
                        <a:lstStyle/>
                        <a:p>
                          <a:pPr algn="ctr"/>
                          <a:r>
                            <a:rPr lang="en-US" sz="1400" b="1" dirty="0"/>
                            <a:t>7</a:t>
                          </a:r>
                        </a:p>
                      </a:txBody>
                      <a:tcPr/>
                    </a:tc>
                    <a:tc>
                      <a:txBody>
                        <a:bodyPr/>
                        <a:lstStyle/>
                        <a:p>
                          <a:pPr algn="ctr"/>
                          <a:r>
                            <a:rPr lang="en-US" sz="1400" dirty="0"/>
                            <a:t>98</a:t>
                          </a:r>
                        </a:p>
                      </a:txBody>
                      <a:tcPr/>
                    </a:tc>
                    <a:tc>
                      <a:txBody>
                        <a:bodyPr/>
                        <a:lstStyle/>
                        <a:p>
                          <a:pPr algn="ctr"/>
                          <a:r>
                            <a:rPr lang="en-US" sz="1400" dirty="0"/>
                            <a:t>4</a:t>
                          </a:r>
                        </a:p>
                      </a:txBody>
                      <a:tcPr/>
                    </a:tc>
                    <a:tc>
                      <a:txBody>
                        <a:bodyPr/>
                        <a:lstStyle/>
                        <a:p>
                          <a:pPr algn="ctr"/>
                          <a:r>
                            <a:rPr lang="en-US" sz="1400" dirty="0"/>
                            <a:t>2</a:t>
                          </a:r>
                        </a:p>
                      </a:txBody>
                      <a:tcPr/>
                    </a:tc>
                    <a:extLst>
                      <a:ext uri="{0D108BD9-81ED-4DB2-BD59-A6C34878D82A}">
                        <a16:rowId xmlns:a16="http://schemas.microsoft.com/office/drawing/2014/main" val="895159912"/>
                      </a:ext>
                    </a:extLst>
                  </a:tr>
                  <a:tr h="304800">
                    <a:tc>
                      <a:txBody>
                        <a:bodyPr/>
                        <a:lstStyle/>
                        <a:p>
                          <a:pPr algn="ctr"/>
                          <a:r>
                            <a:rPr lang="en-US" sz="1400" b="1" dirty="0"/>
                            <a:t>8</a:t>
                          </a:r>
                        </a:p>
                      </a:txBody>
                      <a:tcPr/>
                    </a:tc>
                    <a:tc>
                      <a:txBody>
                        <a:bodyPr/>
                        <a:lstStyle/>
                        <a:p>
                          <a:pPr algn="ctr"/>
                          <a:r>
                            <a:rPr lang="en-US" sz="1400" dirty="0"/>
                            <a:t>98</a:t>
                          </a:r>
                        </a:p>
                      </a:txBody>
                      <a:tcPr/>
                    </a:tc>
                    <a:tc>
                      <a:txBody>
                        <a:bodyPr/>
                        <a:lstStyle/>
                        <a:p>
                          <a:pPr algn="ctr"/>
                          <a:r>
                            <a:rPr lang="en-US" sz="1400" dirty="0"/>
                            <a:t>4</a:t>
                          </a:r>
                        </a:p>
                      </a:txBody>
                      <a:tcPr/>
                    </a:tc>
                    <a:tc>
                      <a:txBody>
                        <a:bodyPr/>
                        <a:lstStyle/>
                        <a:p>
                          <a:pPr algn="ctr"/>
                          <a:r>
                            <a:rPr lang="en-US" sz="1400" dirty="0"/>
                            <a:t>2</a:t>
                          </a:r>
                        </a:p>
                      </a:txBody>
                      <a:tcPr/>
                    </a:tc>
                    <a:extLst>
                      <a:ext uri="{0D108BD9-81ED-4DB2-BD59-A6C34878D82A}">
                        <a16:rowId xmlns:a16="http://schemas.microsoft.com/office/drawing/2014/main" val="329864930"/>
                      </a:ext>
                    </a:extLst>
                  </a:tr>
                  <a:tr h="304800">
                    <a:tc>
                      <a:txBody>
                        <a:bodyPr/>
                        <a:lstStyle/>
                        <a:p>
                          <a:pPr algn="ctr"/>
                          <a:r>
                            <a:rPr lang="en-US" sz="1400" b="1" dirty="0"/>
                            <a:t>9</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1773348019"/>
                      </a:ext>
                    </a:extLst>
                  </a:tr>
                  <a:tr h="304800">
                    <a:tc>
                      <a:txBody>
                        <a:bodyPr/>
                        <a:lstStyle/>
                        <a:p>
                          <a:pPr algn="ctr"/>
                          <a:r>
                            <a:rPr lang="en-US" sz="1400" b="1" dirty="0"/>
                            <a:t>10</a:t>
                          </a:r>
                        </a:p>
                      </a:txBody>
                      <a:tcPr/>
                    </a:tc>
                    <a:tc>
                      <a:txBody>
                        <a:bodyPr/>
                        <a:lstStyle/>
                        <a:p>
                          <a:pPr algn="ctr"/>
                          <a:r>
                            <a:rPr lang="en-US" sz="1400" dirty="0"/>
                            <a:t>101</a:t>
                          </a:r>
                        </a:p>
                      </a:txBody>
                      <a:tcPr/>
                    </a:tc>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2195817549"/>
                      </a:ext>
                    </a:extLst>
                  </a:tr>
                  <a:tr h="304800">
                    <a:tc gridSpan="2">
                      <a:txBody>
                        <a:bodyPr/>
                        <a:lstStyle/>
                        <a:p>
                          <a:pPr algn="ctr"/>
                          <a:r>
                            <a:rPr lang="en-US" sz="1400" b="1" dirty="0">
                              <a:solidFill>
                                <a:schemeClr val="bg1"/>
                              </a:solidFill>
                            </a:rPr>
                            <a:t>Total</a:t>
                          </a:r>
                        </a:p>
                      </a:txBody>
                      <a:tcPr>
                        <a:solidFill>
                          <a:srgbClr val="D34817"/>
                        </a:solidFill>
                      </a:tcPr>
                    </a:tc>
                    <a:tc hMerge="1">
                      <a:txBody>
                        <a:bodyPr/>
                        <a:lstStyle/>
                        <a:p>
                          <a:endParaRPr lang="en-US" sz="1400" dirty="0"/>
                        </a:p>
                      </a:txBody>
                      <a:tcPr/>
                    </a:tc>
                    <a:tc>
                      <a:txBody>
                        <a:bodyPr/>
                        <a:lstStyle/>
                        <a:p>
                          <a:pPr algn="ctr"/>
                          <a:r>
                            <a:rPr lang="en-US" sz="1400" b="1" dirty="0"/>
                            <a:t>65</a:t>
                          </a:r>
                        </a:p>
                      </a:txBody>
                      <a:tcPr/>
                    </a:tc>
                    <a:tc>
                      <a:txBody>
                        <a:bodyPr/>
                        <a:lstStyle/>
                        <a:p>
                          <a:pPr algn="ctr"/>
                          <a:r>
                            <a:rPr lang="en-US" sz="1400" b="1" dirty="0"/>
                            <a:t>23</a:t>
                          </a:r>
                        </a:p>
                      </a:txBody>
                      <a:tcPr/>
                    </a:tc>
                    <a:extLst>
                      <a:ext uri="{0D108BD9-81ED-4DB2-BD59-A6C34878D82A}">
                        <a16:rowId xmlns:a16="http://schemas.microsoft.com/office/drawing/2014/main" val="312003202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10" name="Table 9">
                <a:extLst>
                  <a:ext uri="{FF2B5EF4-FFF2-40B4-BE49-F238E27FC236}">
                    <a16:creationId xmlns:a16="http://schemas.microsoft.com/office/drawing/2014/main" id="{4F0B53AA-588A-403A-8515-490AD5ABCF15}"/>
                  </a:ext>
                </a:extLst>
              </p:cNvPr>
              <p:cNvGraphicFramePr>
                <a:graphicFrameLocks noGrp="1"/>
              </p:cNvGraphicFramePr>
              <p:nvPr>
                <p:extLst>
                  <p:ext uri="{D42A27DB-BD31-4B8C-83A1-F6EECF244321}">
                    <p14:modId xmlns:p14="http://schemas.microsoft.com/office/powerpoint/2010/main" val="2114942802"/>
                  </p:ext>
                </p:extLst>
              </p:nvPr>
            </p:nvGraphicFramePr>
            <p:xfrm>
              <a:off x="3454375" y="1830517"/>
              <a:ext cx="3025157" cy="3662363"/>
            </p:xfrm>
            <a:graphic>
              <a:graphicData uri="http://schemas.openxmlformats.org/drawingml/2006/table">
                <a:tbl>
                  <a:tblPr firstRow="1" bandRow="1">
                    <a:tableStyleId>{5C22544A-7EE6-4342-B048-85BDC9FD1C3A}</a:tableStyleId>
                  </a:tblPr>
                  <a:tblGrid>
                    <a:gridCol w="561667">
                      <a:extLst>
                        <a:ext uri="{9D8B030D-6E8A-4147-A177-3AD203B41FA5}">
                          <a16:colId xmlns:a16="http://schemas.microsoft.com/office/drawing/2014/main" val="722366369"/>
                        </a:ext>
                      </a:extLst>
                    </a:gridCol>
                    <a:gridCol w="715693">
                      <a:extLst>
                        <a:ext uri="{9D8B030D-6E8A-4147-A177-3AD203B41FA5}">
                          <a16:colId xmlns:a16="http://schemas.microsoft.com/office/drawing/2014/main" val="1352273445"/>
                        </a:ext>
                      </a:extLst>
                    </a:gridCol>
                    <a:gridCol w="889685">
                      <a:extLst>
                        <a:ext uri="{9D8B030D-6E8A-4147-A177-3AD203B41FA5}">
                          <a16:colId xmlns:a16="http://schemas.microsoft.com/office/drawing/2014/main" val="1204309734"/>
                        </a:ext>
                      </a:extLst>
                    </a:gridCol>
                    <a:gridCol w="858112">
                      <a:extLst>
                        <a:ext uri="{9D8B030D-6E8A-4147-A177-3AD203B41FA5}">
                          <a16:colId xmlns:a16="http://schemas.microsoft.com/office/drawing/2014/main" val="1709130423"/>
                        </a:ext>
                      </a:extLst>
                    </a:gridCol>
                  </a:tblGrid>
                  <a:tr h="287535">
                    <a:tc>
                      <a:txBody>
                        <a:bodyPr/>
                        <a:lstStyle/>
                        <a:p>
                          <a:pPr algn="ctr"/>
                          <a:r>
                            <a:rPr lang="en-US" sz="1400" b="1" dirty="0"/>
                            <a:t>#</a:t>
                          </a:r>
                        </a:p>
                      </a:txBody>
                      <a:tcPr/>
                    </a:tc>
                    <a:tc>
                      <a:txBody>
                        <a:bodyPr/>
                        <a:lstStyle/>
                        <a:p>
                          <a:pPr algn="ctr"/>
                          <a:r>
                            <a:rPr lang="en-US" sz="1400" dirty="0"/>
                            <a:t>Yellow</a:t>
                          </a:r>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𝒚</m:t>
                                    </m:r>
                                  </m:e>
                                  <m:sup>
                                    <m:r>
                                      <a:rPr lang="en-US" sz="1400" b="1" i="1" smtClean="0">
                                        <a:latin typeface="Cambria Math" panose="02040503050406030204" pitchFamily="18" charset="0"/>
                                      </a:rPr>
                                      <m:t>𝟐</m:t>
                                    </m:r>
                                  </m:sup>
                                </m:sSup>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𝒚</m:t>
                                    </m:r>
                                  </m:e>
                                </m:d>
                              </m:oMath>
                            </m:oMathPara>
                          </a14:m>
                          <a:endParaRPr lang="en-US" sz="1400" dirty="0"/>
                        </a:p>
                      </a:txBody>
                      <a:tcPr/>
                    </a:tc>
                    <a:extLst>
                      <a:ext uri="{0D108BD9-81ED-4DB2-BD59-A6C34878D82A}">
                        <a16:rowId xmlns:a16="http://schemas.microsoft.com/office/drawing/2014/main" val="2796516294"/>
                      </a:ext>
                    </a:extLst>
                  </a:tr>
                  <a:tr h="300355">
                    <a:tc>
                      <a:txBody>
                        <a:bodyPr/>
                        <a:lstStyle/>
                        <a:p>
                          <a:pPr algn="ctr"/>
                          <a:r>
                            <a:rPr lang="en-US" sz="1400" b="1" dirty="0"/>
                            <a:t>1</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4282757981"/>
                      </a:ext>
                    </a:extLst>
                  </a:tr>
                  <a:tr h="300355">
                    <a:tc>
                      <a:txBody>
                        <a:bodyPr/>
                        <a:lstStyle/>
                        <a:p>
                          <a:pPr algn="ctr"/>
                          <a:r>
                            <a:rPr lang="en-US" sz="1400" b="1" dirty="0"/>
                            <a:t>2</a:t>
                          </a:r>
                        </a:p>
                      </a:txBody>
                      <a:tcPr/>
                    </a:tc>
                    <a:tc>
                      <a:txBody>
                        <a:bodyPr/>
                        <a:lstStyle/>
                        <a:p>
                          <a:pPr algn="ctr"/>
                          <a:r>
                            <a:rPr lang="en-US" sz="1400" dirty="0"/>
                            <a:t>106</a:t>
                          </a:r>
                        </a:p>
                      </a:txBody>
                      <a:tcPr/>
                    </a:tc>
                    <a:tc>
                      <a:txBody>
                        <a:bodyPr/>
                        <a:lstStyle/>
                        <a:p>
                          <a:pPr algn="ctr"/>
                          <a:r>
                            <a:rPr lang="en-US" sz="1400" dirty="0"/>
                            <a:t>36</a:t>
                          </a:r>
                        </a:p>
                      </a:txBody>
                      <a:tcPr/>
                    </a:tc>
                    <a:tc>
                      <a:txBody>
                        <a:bodyPr/>
                        <a:lstStyle/>
                        <a:p>
                          <a:pPr algn="ctr"/>
                          <a:r>
                            <a:rPr lang="en-US" sz="1400" dirty="0"/>
                            <a:t>6</a:t>
                          </a:r>
                        </a:p>
                      </a:txBody>
                      <a:tcPr/>
                    </a:tc>
                    <a:extLst>
                      <a:ext uri="{0D108BD9-81ED-4DB2-BD59-A6C34878D82A}">
                        <a16:rowId xmlns:a16="http://schemas.microsoft.com/office/drawing/2014/main" val="93103282"/>
                      </a:ext>
                    </a:extLst>
                  </a:tr>
                  <a:tr h="300355">
                    <a:tc>
                      <a:txBody>
                        <a:bodyPr/>
                        <a:lstStyle/>
                        <a:p>
                          <a:pPr algn="ctr"/>
                          <a:r>
                            <a:rPr lang="en-US" sz="1400" b="1" dirty="0"/>
                            <a:t>3</a:t>
                          </a:r>
                        </a:p>
                      </a:txBody>
                      <a:tcPr/>
                    </a:tc>
                    <a:tc>
                      <a:txBody>
                        <a:bodyPr/>
                        <a:lstStyle/>
                        <a:p>
                          <a:pPr algn="ctr"/>
                          <a:r>
                            <a:rPr lang="en-US" sz="1400" dirty="0"/>
                            <a:t>95</a:t>
                          </a:r>
                        </a:p>
                      </a:txBody>
                      <a:tcPr/>
                    </a:tc>
                    <a:tc>
                      <a:txBody>
                        <a:bodyPr/>
                        <a:lstStyle/>
                        <a:p>
                          <a:pPr algn="ctr"/>
                          <a:r>
                            <a:rPr lang="en-US" sz="1400" dirty="0"/>
                            <a:t>25</a:t>
                          </a:r>
                        </a:p>
                      </a:txBody>
                      <a:tcPr/>
                    </a:tc>
                    <a:tc>
                      <a:txBody>
                        <a:bodyPr/>
                        <a:lstStyle/>
                        <a:p>
                          <a:pPr algn="ctr"/>
                          <a:r>
                            <a:rPr lang="en-US" sz="1400" dirty="0"/>
                            <a:t>5</a:t>
                          </a:r>
                        </a:p>
                      </a:txBody>
                      <a:tcPr/>
                    </a:tc>
                    <a:extLst>
                      <a:ext uri="{0D108BD9-81ED-4DB2-BD59-A6C34878D82A}">
                        <a16:rowId xmlns:a16="http://schemas.microsoft.com/office/drawing/2014/main" val="2480946954"/>
                      </a:ext>
                    </a:extLst>
                  </a:tr>
                  <a:tr h="300355">
                    <a:tc>
                      <a:txBody>
                        <a:bodyPr/>
                        <a:lstStyle/>
                        <a:p>
                          <a:pPr algn="ctr"/>
                          <a:r>
                            <a:rPr lang="en-US" sz="1400" b="1" dirty="0"/>
                            <a:t>4</a:t>
                          </a:r>
                        </a:p>
                      </a:txBody>
                      <a:tcPr/>
                    </a:tc>
                    <a:tc>
                      <a:txBody>
                        <a:bodyPr/>
                        <a:lstStyle/>
                        <a:p>
                          <a:pPr algn="ctr"/>
                          <a:r>
                            <a:rPr lang="en-US" sz="1400" dirty="0"/>
                            <a:t>104</a:t>
                          </a:r>
                        </a:p>
                      </a:txBody>
                      <a:tcPr/>
                    </a:tc>
                    <a:tc>
                      <a:txBody>
                        <a:bodyPr/>
                        <a:lstStyle/>
                        <a:p>
                          <a:pPr algn="ctr"/>
                          <a:r>
                            <a:rPr lang="en-US" sz="1400" dirty="0"/>
                            <a:t>16</a:t>
                          </a:r>
                        </a:p>
                      </a:txBody>
                      <a:tcPr/>
                    </a:tc>
                    <a:tc>
                      <a:txBody>
                        <a:bodyPr/>
                        <a:lstStyle/>
                        <a:p>
                          <a:pPr algn="ctr"/>
                          <a:r>
                            <a:rPr lang="en-US" sz="1400" dirty="0"/>
                            <a:t>4</a:t>
                          </a:r>
                        </a:p>
                      </a:txBody>
                      <a:tcPr/>
                    </a:tc>
                    <a:extLst>
                      <a:ext uri="{0D108BD9-81ED-4DB2-BD59-A6C34878D82A}">
                        <a16:rowId xmlns:a16="http://schemas.microsoft.com/office/drawing/2014/main" val="4098372669"/>
                      </a:ext>
                    </a:extLst>
                  </a:tr>
                  <a:tr h="300355">
                    <a:tc>
                      <a:txBody>
                        <a:bodyPr/>
                        <a:lstStyle/>
                        <a:p>
                          <a:pPr algn="ctr"/>
                          <a:r>
                            <a:rPr lang="en-US" sz="1400" b="1" dirty="0"/>
                            <a:t>5</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334186437"/>
                      </a:ext>
                    </a:extLst>
                  </a:tr>
                  <a:tr h="300355">
                    <a:tc>
                      <a:txBody>
                        <a:bodyPr/>
                        <a:lstStyle/>
                        <a:p>
                          <a:pPr algn="ctr"/>
                          <a:r>
                            <a:rPr lang="en-US" sz="1400" b="1" dirty="0"/>
                            <a:t>6</a:t>
                          </a:r>
                        </a:p>
                      </a:txBody>
                      <a:tcPr/>
                    </a:tc>
                    <a:tc>
                      <a:txBody>
                        <a:bodyPr/>
                        <a:lstStyle/>
                        <a:p>
                          <a:pPr algn="ctr"/>
                          <a:r>
                            <a:rPr lang="en-US" sz="1400" dirty="0"/>
                            <a:t>94</a:t>
                          </a:r>
                        </a:p>
                      </a:txBody>
                      <a:tcPr/>
                    </a:tc>
                    <a:tc>
                      <a:txBody>
                        <a:bodyPr/>
                        <a:lstStyle/>
                        <a:p>
                          <a:pPr algn="ctr"/>
                          <a:r>
                            <a:rPr lang="en-US" sz="1400" dirty="0"/>
                            <a:t>36</a:t>
                          </a:r>
                        </a:p>
                      </a:txBody>
                      <a:tcPr/>
                    </a:tc>
                    <a:tc>
                      <a:txBody>
                        <a:bodyPr/>
                        <a:lstStyle/>
                        <a:p>
                          <a:pPr algn="ctr"/>
                          <a:r>
                            <a:rPr lang="en-US" sz="1400" dirty="0"/>
                            <a:t>4</a:t>
                          </a:r>
                        </a:p>
                      </a:txBody>
                      <a:tcPr/>
                    </a:tc>
                    <a:extLst>
                      <a:ext uri="{0D108BD9-81ED-4DB2-BD59-A6C34878D82A}">
                        <a16:rowId xmlns:a16="http://schemas.microsoft.com/office/drawing/2014/main" val="632497585"/>
                      </a:ext>
                    </a:extLst>
                  </a:tr>
                  <a:tr h="300355">
                    <a:tc>
                      <a:txBody>
                        <a:bodyPr/>
                        <a:lstStyle/>
                        <a:p>
                          <a:pPr algn="ctr"/>
                          <a:r>
                            <a:rPr lang="en-US" sz="1400" b="1" dirty="0"/>
                            <a:t>7</a:t>
                          </a:r>
                        </a:p>
                      </a:txBody>
                      <a:tcPr/>
                    </a:tc>
                    <a:tc>
                      <a:txBody>
                        <a:bodyPr/>
                        <a:lstStyle/>
                        <a:p>
                          <a:pPr algn="ctr"/>
                          <a:r>
                            <a:rPr lang="en-US" sz="1400" dirty="0"/>
                            <a:t>101</a:t>
                          </a:r>
                        </a:p>
                      </a:txBody>
                      <a:tcPr/>
                    </a:tc>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895159912"/>
                      </a:ext>
                    </a:extLst>
                  </a:tr>
                  <a:tr h="300355">
                    <a:tc>
                      <a:txBody>
                        <a:bodyPr/>
                        <a:lstStyle/>
                        <a:p>
                          <a:pPr algn="ctr"/>
                          <a:r>
                            <a:rPr lang="en-US" sz="1400" b="1" dirty="0"/>
                            <a:t>8</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329864930"/>
                      </a:ext>
                    </a:extLst>
                  </a:tr>
                  <a:tr h="300355">
                    <a:tc>
                      <a:txBody>
                        <a:bodyPr/>
                        <a:lstStyle/>
                        <a:p>
                          <a:pPr algn="ctr"/>
                          <a:r>
                            <a:rPr lang="en-US" sz="1400" b="1" dirty="0"/>
                            <a:t>9</a:t>
                          </a:r>
                        </a:p>
                      </a:txBody>
                      <a:tcPr/>
                    </a:tc>
                    <a:tc>
                      <a:txBody>
                        <a:bodyPr/>
                        <a:lstStyle/>
                        <a:p>
                          <a:pPr algn="ctr"/>
                          <a:r>
                            <a:rPr lang="en-US" sz="1400" dirty="0"/>
                            <a:t>99</a:t>
                          </a:r>
                        </a:p>
                      </a:txBody>
                      <a:tcPr/>
                    </a:tc>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1773348019"/>
                      </a:ext>
                    </a:extLst>
                  </a:tr>
                  <a:tr h="300355">
                    <a:tc>
                      <a:txBody>
                        <a:bodyPr/>
                        <a:lstStyle/>
                        <a:p>
                          <a:pPr algn="ctr"/>
                          <a:r>
                            <a:rPr lang="en-US" sz="1400" b="1" dirty="0"/>
                            <a:t>10</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2195817549"/>
                      </a:ext>
                    </a:extLst>
                  </a:tr>
                  <a:tr h="300355">
                    <a:tc gridSpan="2">
                      <a:txBody>
                        <a:bodyPr/>
                        <a:lstStyle/>
                        <a:p>
                          <a:pPr algn="ctr"/>
                          <a:r>
                            <a:rPr lang="en-US" sz="1400" b="1" dirty="0">
                              <a:solidFill>
                                <a:schemeClr val="bg1"/>
                              </a:solidFill>
                            </a:rPr>
                            <a:t>Total</a:t>
                          </a:r>
                        </a:p>
                      </a:txBody>
                      <a:tcPr>
                        <a:solidFill>
                          <a:srgbClr val="D34817"/>
                        </a:solidFill>
                      </a:tcPr>
                    </a:tc>
                    <a:tc hMerge="1">
                      <a:txBody>
                        <a:bodyPr/>
                        <a:lstStyle/>
                        <a:p>
                          <a:endParaRPr lang="en-US" sz="1400" dirty="0"/>
                        </a:p>
                      </a:txBody>
                      <a:tcPr/>
                    </a:tc>
                    <a:tc>
                      <a:txBody>
                        <a:bodyPr/>
                        <a:lstStyle/>
                        <a:p>
                          <a:pPr algn="ctr"/>
                          <a:r>
                            <a:rPr lang="en-US" sz="1400" b="1" dirty="0"/>
                            <a:t>115</a:t>
                          </a:r>
                        </a:p>
                      </a:txBody>
                      <a:tcPr/>
                    </a:tc>
                    <a:tc>
                      <a:txBody>
                        <a:bodyPr/>
                        <a:lstStyle/>
                        <a:p>
                          <a:pPr algn="ctr"/>
                          <a:r>
                            <a:rPr lang="en-US" sz="1400" b="1" dirty="0"/>
                            <a:t>23</a:t>
                          </a:r>
                        </a:p>
                      </a:txBody>
                      <a:tcPr/>
                    </a:tc>
                    <a:extLst>
                      <a:ext uri="{0D108BD9-81ED-4DB2-BD59-A6C34878D82A}">
                        <a16:rowId xmlns:a16="http://schemas.microsoft.com/office/drawing/2014/main" val="3120032029"/>
                      </a:ext>
                    </a:extLst>
                  </a:tr>
                </a:tbl>
              </a:graphicData>
            </a:graphic>
          </p:graphicFrame>
        </mc:Choice>
        <mc:Fallback xmlns="">
          <p:graphicFrame>
            <p:nvGraphicFramePr>
              <p:cNvPr id="10" name="Table 9">
                <a:extLst>
                  <a:ext uri="{FF2B5EF4-FFF2-40B4-BE49-F238E27FC236}">
                    <a16:creationId xmlns:a16="http://schemas.microsoft.com/office/drawing/2014/main" id="{4F0B53AA-588A-403A-8515-490AD5ABCF15}"/>
                  </a:ext>
                </a:extLst>
              </p:cNvPr>
              <p:cNvGraphicFramePr>
                <a:graphicFrameLocks noGrp="1"/>
              </p:cNvGraphicFramePr>
              <p:nvPr>
                <p:extLst>
                  <p:ext uri="{D42A27DB-BD31-4B8C-83A1-F6EECF244321}">
                    <p14:modId xmlns:p14="http://schemas.microsoft.com/office/powerpoint/2010/main" val="2114942802"/>
                  </p:ext>
                </p:extLst>
              </p:nvPr>
            </p:nvGraphicFramePr>
            <p:xfrm>
              <a:off x="3454375" y="1830517"/>
              <a:ext cx="3025157" cy="3662363"/>
            </p:xfrm>
            <a:graphic>
              <a:graphicData uri="http://schemas.openxmlformats.org/drawingml/2006/table">
                <a:tbl>
                  <a:tblPr firstRow="1" bandRow="1">
                    <a:tableStyleId>{5C22544A-7EE6-4342-B048-85BDC9FD1C3A}</a:tableStyleId>
                  </a:tblPr>
                  <a:tblGrid>
                    <a:gridCol w="561667">
                      <a:extLst>
                        <a:ext uri="{9D8B030D-6E8A-4147-A177-3AD203B41FA5}">
                          <a16:colId xmlns:a16="http://schemas.microsoft.com/office/drawing/2014/main" val="722366369"/>
                        </a:ext>
                      </a:extLst>
                    </a:gridCol>
                    <a:gridCol w="715693">
                      <a:extLst>
                        <a:ext uri="{9D8B030D-6E8A-4147-A177-3AD203B41FA5}">
                          <a16:colId xmlns:a16="http://schemas.microsoft.com/office/drawing/2014/main" val="1352273445"/>
                        </a:ext>
                      </a:extLst>
                    </a:gridCol>
                    <a:gridCol w="889685">
                      <a:extLst>
                        <a:ext uri="{9D8B030D-6E8A-4147-A177-3AD203B41FA5}">
                          <a16:colId xmlns:a16="http://schemas.microsoft.com/office/drawing/2014/main" val="1204309734"/>
                        </a:ext>
                      </a:extLst>
                    </a:gridCol>
                    <a:gridCol w="858112">
                      <a:extLst>
                        <a:ext uri="{9D8B030D-6E8A-4147-A177-3AD203B41FA5}">
                          <a16:colId xmlns:a16="http://schemas.microsoft.com/office/drawing/2014/main" val="1709130423"/>
                        </a:ext>
                      </a:extLst>
                    </a:gridCol>
                  </a:tblGrid>
                  <a:tr h="309563">
                    <a:tc>
                      <a:txBody>
                        <a:bodyPr/>
                        <a:lstStyle/>
                        <a:p>
                          <a:pPr algn="ctr"/>
                          <a:r>
                            <a:rPr lang="en-US" sz="1400" b="1" dirty="0"/>
                            <a:t>#</a:t>
                          </a:r>
                        </a:p>
                      </a:txBody>
                      <a:tcPr/>
                    </a:tc>
                    <a:tc>
                      <a:txBody>
                        <a:bodyPr/>
                        <a:lstStyle/>
                        <a:p>
                          <a:pPr algn="ctr"/>
                          <a:r>
                            <a:rPr lang="en-US" sz="1400" dirty="0"/>
                            <a:t>Yellow</a:t>
                          </a:r>
                        </a:p>
                      </a:txBody>
                      <a:tcPr/>
                    </a:tc>
                    <a:tc>
                      <a:txBody>
                        <a:bodyPr/>
                        <a:lstStyle/>
                        <a:p>
                          <a:endParaRPr lang="en-US"/>
                        </a:p>
                      </a:txBody>
                      <a:tcPr>
                        <a:blipFill>
                          <a:blip r:embed="rId4"/>
                          <a:stretch>
                            <a:fillRect l="-144521" t="-1961" r="-100000" b="-1100000"/>
                          </a:stretch>
                        </a:blipFill>
                      </a:tcPr>
                    </a:tc>
                    <a:tc>
                      <a:txBody>
                        <a:bodyPr/>
                        <a:lstStyle/>
                        <a:p>
                          <a:endParaRPr lang="en-US"/>
                        </a:p>
                      </a:txBody>
                      <a:tcPr>
                        <a:blipFill>
                          <a:blip r:embed="rId4"/>
                          <a:stretch>
                            <a:fillRect l="-253191" t="-1961" r="-3546" b="-1100000"/>
                          </a:stretch>
                        </a:blipFill>
                      </a:tcPr>
                    </a:tc>
                    <a:extLst>
                      <a:ext uri="{0D108BD9-81ED-4DB2-BD59-A6C34878D82A}">
                        <a16:rowId xmlns:a16="http://schemas.microsoft.com/office/drawing/2014/main" val="2796516294"/>
                      </a:ext>
                    </a:extLst>
                  </a:tr>
                  <a:tr h="304800">
                    <a:tc>
                      <a:txBody>
                        <a:bodyPr/>
                        <a:lstStyle/>
                        <a:p>
                          <a:pPr algn="ctr"/>
                          <a:r>
                            <a:rPr lang="en-US" sz="1400" b="1" dirty="0"/>
                            <a:t>1</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4282757981"/>
                      </a:ext>
                    </a:extLst>
                  </a:tr>
                  <a:tr h="304800">
                    <a:tc>
                      <a:txBody>
                        <a:bodyPr/>
                        <a:lstStyle/>
                        <a:p>
                          <a:pPr algn="ctr"/>
                          <a:r>
                            <a:rPr lang="en-US" sz="1400" b="1" dirty="0"/>
                            <a:t>2</a:t>
                          </a:r>
                        </a:p>
                      </a:txBody>
                      <a:tcPr/>
                    </a:tc>
                    <a:tc>
                      <a:txBody>
                        <a:bodyPr/>
                        <a:lstStyle/>
                        <a:p>
                          <a:pPr algn="ctr"/>
                          <a:r>
                            <a:rPr lang="en-US" sz="1400" dirty="0"/>
                            <a:t>106</a:t>
                          </a:r>
                        </a:p>
                      </a:txBody>
                      <a:tcPr/>
                    </a:tc>
                    <a:tc>
                      <a:txBody>
                        <a:bodyPr/>
                        <a:lstStyle/>
                        <a:p>
                          <a:pPr algn="ctr"/>
                          <a:r>
                            <a:rPr lang="en-US" sz="1400" dirty="0"/>
                            <a:t>36</a:t>
                          </a:r>
                        </a:p>
                      </a:txBody>
                      <a:tcPr/>
                    </a:tc>
                    <a:tc>
                      <a:txBody>
                        <a:bodyPr/>
                        <a:lstStyle/>
                        <a:p>
                          <a:pPr algn="ctr"/>
                          <a:r>
                            <a:rPr lang="en-US" sz="1400" dirty="0"/>
                            <a:t>6</a:t>
                          </a:r>
                        </a:p>
                      </a:txBody>
                      <a:tcPr/>
                    </a:tc>
                    <a:extLst>
                      <a:ext uri="{0D108BD9-81ED-4DB2-BD59-A6C34878D82A}">
                        <a16:rowId xmlns:a16="http://schemas.microsoft.com/office/drawing/2014/main" val="93103282"/>
                      </a:ext>
                    </a:extLst>
                  </a:tr>
                  <a:tr h="304800">
                    <a:tc>
                      <a:txBody>
                        <a:bodyPr/>
                        <a:lstStyle/>
                        <a:p>
                          <a:pPr algn="ctr"/>
                          <a:r>
                            <a:rPr lang="en-US" sz="1400" b="1" dirty="0"/>
                            <a:t>3</a:t>
                          </a:r>
                        </a:p>
                      </a:txBody>
                      <a:tcPr/>
                    </a:tc>
                    <a:tc>
                      <a:txBody>
                        <a:bodyPr/>
                        <a:lstStyle/>
                        <a:p>
                          <a:pPr algn="ctr"/>
                          <a:r>
                            <a:rPr lang="en-US" sz="1400" dirty="0"/>
                            <a:t>95</a:t>
                          </a:r>
                        </a:p>
                      </a:txBody>
                      <a:tcPr/>
                    </a:tc>
                    <a:tc>
                      <a:txBody>
                        <a:bodyPr/>
                        <a:lstStyle/>
                        <a:p>
                          <a:pPr algn="ctr"/>
                          <a:r>
                            <a:rPr lang="en-US" sz="1400" dirty="0"/>
                            <a:t>25</a:t>
                          </a:r>
                        </a:p>
                      </a:txBody>
                      <a:tcPr/>
                    </a:tc>
                    <a:tc>
                      <a:txBody>
                        <a:bodyPr/>
                        <a:lstStyle/>
                        <a:p>
                          <a:pPr algn="ctr"/>
                          <a:r>
                            <a:rPr lang="en-US" sz="1400" dirty="0"/>
                            <a:t>5</a:t>
                          </a:r>
                        </a:p>
                      </a:txBody>
                      <a:tcPr/>
                    </a:tc>
                    <a:extLst>
                      <a:ext uri="{0D108BD9-81ED-4DB2-BD59-A6C34878D82A}">
                        <a16:rowId xmlns:a16="http://schemas.microsoft.com/office/drawing/2014/main" val="2480946954"/>
                      </a:ext>
                    </a:extLst>
                  </a:tr>
                  <a:tr h="304800">
                    <a:tc>
                      <a:txBody>
                        <a:bodyPr/>
                        <a:lstStyle/>
                        <a:p>
                          <a:pPr algn="ctr"/>
                          <a:r>
                            <a:rPr lang="en-US" sz="1400" b="1" dirty="0"/>
                            <a:t>4</a:t>
                          </a:r>
                        </a:p>
                      </a:txBody>
                      <a:tcPr/>
                    </a:tc>
                    <a:tc>
                      <a:txBody>
                        <a:bodyPr/>
                        <a:lstStyle/>
                        <a:p>
                          <a:pPr algn="ctr"/>
                          <a:r>
                            <a:rPr lang="en-US" sz="1400" dirty="0"/>
                            <a:t>104</a:t>
                          </a:r>
                        </a:p>
                      </a:txBody>
                      <a:tcPr/>
                    </a:tc>
                    <a:tc>
                      <a:txBody>
                        <a:bodyPr/>
                        <a:lstStyle/>
                        <a:p>
                          <a:pPr algn="ctr"/>
                          <a:r>
                            <a:rPr lang="en-US" sz="1400" dirty="0"/>
                            <a:t>16</a:t>
                          </a:r>
                        </a:p>
                      </a:txBody>
                      <a:tcPr/>
                    </a:tc>
                    <a:tc>
                      <a:txBody>
                        <a:bodyPr/>
                        <a:lstStyle/>
                        <a:p>
                          <a:pPr algn="ctr"/>
                          <a:r>
                            <a:rPr lang="en-US" sz="1400" dirty="0"/>
                            <a:t>4</a:t>
                          </a:r>
                        </a:p>
                      </a:txBody>
                      <a:tcPr/>
                    </a:tc>
                    <a:extLst>
                      <a:ext uri="{0D108BD9-81ED-4DB2-BD59-A6C34878D82A}">
                        <a16:rowId xmlns:a16="http://schemas.microsoft.com/office/drawing/2014/main" val="4098372669"/>
                      </a:ext>
                    </a:extLst>
                  </a:tr>
                  <a:tr h="304800">
                    <a:tc>
                      <a:txBody>
                        <a:bodyPr/>
                        <a:lstStyle/>
                        <a:p>
                          <a:pPr algn="ctr"/>
                          <a:r>
                            <a:rPr lang="en-US" sz="1400" b="1" dirty="0"/>
                            <a:t>5</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334186437"/>
                      </a:ext>
                    </a:extLst>
                  </a:tr>
                  <a:tr h="304800">
                    <a:tc>
                      <a:txBody>
                        <a:bodyPr/>
                        <a:lstStyle/>
                        <a:p>
                          <a:pPr algn="ctr"/>
                          <a:r>
                            <a:rPr lang="en-US" sz="1400" b="1" dirty="0"/>
                            <a:t>6</a:t>
                          </a:r>
                        </a:p>
                      </a:txBody>
                      <a:tcPr/>
                    </a:tc>
                    <a:tc>
                      <a:txBody>
                        <a:bodyPr/>
                        <a:lstStyle/>
                        <a:p>
                          <a:pPr algn="ctr"/>
                          <a:r>
                            <a:rPr lang="en-US" sz="1400" dirty="0"/>
                            <a:t>94</a:t>
                          </a:r>
                        </a:p>
                      </a:txBody>
                      <a:tcPr/>
                    </a:tc>
                    <a:tc>
                      <a:txBody>
                        <a:bodyPr/>
                        <a:lstStyle/>
                        <a:p>
                          <a:pPr algn="ctr"/>
                          <a:r>
                            <a:rPr lang="en-US" sz="1400" dirty="0"/>
                            <a:t>36</a:t>
                          </a:r>
                        </a:p>
                      </a:txBody>
                      <a:tcPr/>
                    </a:tc>
                    <a:tc>
                      <a:txBody>
                        <a:bodyPr/>
                        <a:lstStyle/>
                        <a:p>
                          <a:pPr algn="ctr"/>
                          <a:r>
                            <a:rPr lang="en-US" sz="1400" dirty="0"/>
                            <a:t>4</a:t>
                          </a:r>
                        </a:p>
                      </a:txBody>
                      <a:tcPr/>
                    </a:tc>
                    <a:extLst>
                      <a:ext uri="{0D108BD9-81ED-4DB2-BD59-A6C34878D82A}">
                        <a16:rowId xmlns:a16="http://schemas.microsoft.com/office/drawing/2014/main" val="632497585"/>
                      </a:ext>
                    </a:extLst>
                  </a:tr>
                  <a:tr h="304800">
                    <a:tc>
                      <a:txBody>
                        <a:bodyPr/>
                        <a:lstStyle/>
                        <a:p>
                          <a:pPr algn="ctr"/>
                          <a:r>
                            <a:rPr lang="en-US" sz="1400" b="1" dirty="0"/>
                            <a:t>7</a:t>
                          </a:r>
                        </a:p>
                      </a:txBody>
                      <a:tcPr/>
                    </a:tc>
                    <a:tc>
                      <a:txBody>
                        <a:bodyPr/>
                        <a:lstStyle/>
                        <a:p>
                          <a:pPr algn="ctr"/>
                          <a:r>
                            <a:rPr lang="en-US" sz="1400" dirty="0"/>
                            <a:t>101</a:t>
                          </a:r>
                        </a:p>
                      </a:txBody>
                      <a:tcPr/>
                    </a:tc>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895159912"/>
                      </a:ext>
                    </a:extLst>
                  </a:tr>
                  <a:tr h="304800">
                    <a:tc>
                      <a:txBody>
                        <a:bodyPr/>
                        <a:lstStyle/>
                        <a:p>
                          <a:pPr algn="ctr"/>
                          <a:r>
                            <a:rPr lang="en-US" sz="1400" b="1" dirty="0"/>
                            <a:t>8</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329864930"/>
                      </a:ext>
                    </a:extLst>
                  </a:tr>
                  <a:tr h="304800">
                    <a:tc>
                      <a:txBody>
                        <a:bodyPr/>
                        <a:lstStyle/>
                        <a:p>
                          <a:pPr algn="ctr"/>
                          <a:r>
                            <a:rPr lang="en-US" sz="1400" b="1" dirty="0"/>
                            <a:t>9</a:t>
                          </a:r>
                        </a:p>
                      </a:txBody>
                      <a:tcPr/>
                    </a:tc>
                    <a:tc>
                      <a:txBody>
                        <a:bodyPr/>
                        <a:lstStyle/>
                        <a:p>
                          <a:pPr algn="ctr"/>
                          <a:r>
                            <a:rPr lang="en-US" sz="1400" dirty="0"/>
                            <a:t>99</a:t>
                          </a:r>
                        </a:p>
                      </a:txBody>
                      <a:tcPr/>
                    </a:tc>
                    <a:tc>
                      <a:txBody>
                        <a:bodyPr/>
                        <a:lstStyle/>
                        <a:p>
                          <a:pPr algn="ctr"/>
                          <a:r>
                            <a:rPr lang="en-US" sz="1400" dirty="0"/>
                            <a:t>1</a:t>
                          </a:r>
                        </a:p>
                      </a:txBody>
                      <a:tcPr/>
                    </a:tc>
                    <a:tc>
                      <a:txBody>
                        <a:bodyPr/>
                        <a:lstStyle/>
                        <a:p>
                          <a:pPr algn="ctr"/>
                          <a:r>
                            <a:rPr lang="en-US" sz="1400" dirty="0"/>
                            <a:t>1</a:t>
                          </a:r>
                        </a:p>
                      </a:txBody>
                      <a:tcPr/>
                    </a:tc>
                    <a:extLst>
                      <a:ext uri="{0D108BD9-81ED-4DB2-BD59-A6C34878D82A}">
                        <a16:rowId xmlns:a16="http://schemas.microsoft.com/office/drawing/2014/main" val="1773348019"/>
                      </a:ext>
                    </a:extLst>
                  </a:tr>
                  <a:tr h="304800">
                    <a:tc>
                      <a:txBody>
                        <a:bodyPr/>
                        <a:lstStyle/>
                        <a:p>
                          <a:pPr algn="ctr"/>
                          <a:r>
                            <a:rPr lang="en-US" sz="1400" b="1" dirty="0"/>
                            <a:t>10</a:t>
                          </a:r>
                        </a:p>
                      </a:txBody>
                      <a:tcPr/>
                    </a:tc>
                    <a:tc>
                      <a:txBody>
                        <a:bodyPr/>
                        <a:lstStyle/>
                        <a:p>
                          <a:pPr algn="ctr"/>
                          <a:r>
                            <a:rPr lang="en-US" sz="1400" dirty="0"/>
                            <a:t>100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2195817549"/>
                      </a:ext>
                    </a:extLst>
                  </a:tr>
                  <a:tr h="304800">
                    <a:tc gridSpan="2">
                      <a:txBody>
                        <a:bodyPr/>
                        <a:lstStyle/>
                        <a:p>
                          <a:pPr algn="ctr"/>
                          <a:r>
                            <a:rPr lang="en-US" sz="1400" b="1" dirty="0">
                              <a:solidFill>
                                <a:schemeClr val="bg1"/>
                              </a:solidFill>
                            </a:rPr>
                            <a:t>Total</a:t>
                          </a:r>
                        </a:p>
                      </a:txBody>
                      <a:tcPr>
                        <a:solidFill>
                          <a:srgbClr val="D34817"/>
                        </a:solidFill>
                      </a:tcPr>
                    </a:tc>
                    <a:tc hMerge="1">
                      <a:txBody>
                        <a:bodyPr/>
                        <a:lstStyle/>
                        <a:p>
                          <a:endParaRPr lang="en-US" sz="1400" dirty="0"/>
                        </a:p>
                      </a:txBody>
                      <a:tcPr/>
                    </a:tc>
                    <a:tc>
                      <a:txBody>
                        <a:bodyPr/>
                        <a:lstStyle/>
                        <a:p>
                          <a:pPr algn="ctr"/>
                          <a:r>
                            <a:rPr lang="en-US" sz="1400" b="1" dirty="0"/>
                            <a:t>115</a:t>
                          </a:r>
                        </a:p>
                      </a:txBody>
                      <a:tcPr/>
                    </a:tc>
                    <a:tc>
                      <a:txBody>
                        <a:bodyPr/>
                        <a:lstStyle/>
                        <a:p>
                          <a:pPr algn="ctr"/>
                          <a:r>
                            <a:rPr lang="en-US" sz="1400" b="1" dirty="0"/>
                            <a:t>23</a:t>
                          </a:r>
                        </a:p>
                      </a:txBody>
                      <a:tcPr/>
                    </a:tc>
                    <a:extLst>
                      <a:ext uri="{0D108BD9-81ED-4DB2-BD59-A6C34878D82A}">
                        <a16:rowId xmlns:a16="http://schemas.microsoft.com/office/drawing/2014/main" val="3120032029"/>
                      </a:ext>
                    </a:extLst>
                  </a:tr>
                </a:tbl>
              </a:graphicData>
            </a:graphic>
          </p:graphicFrame>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7F8791C3-08E1-4813-846B-FD36D49C6E11}"/>
                  </a:ext>
                </a:extLst>
              </p:cNvPr>
              <p:cNvSpPr/>
              <p:nvPr/>
            </p:nvSpPr>
            <p:spPr>
              <a:xfrm>
                <a:off x="377379" y="1080469"/>
                <a:ext cx="307699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𝑚𝑒𝑎𝑠𝑢𝑟𝑒𝑑</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𝑦</m:t>
                          </m:r>
                        </m:e>
                        <m:sub>
                          <m:r>
                            <a:rPr lang="en-US" b="0" i="1" smtClean="0">
                              <a:latin typeface="Cambria Math" panose="02040503050406030204" pitchFamily="18" charset="0"/>
                              <a:ea typeface="Cambria Math" panose="02040503050406030204" pitchFamily="18" charset="0"/>
                            </a:rPr>
                            <m:t>𝑐𝑎𝑙𝑐𝑢𝑙𝑎𝑡𝑒𝑑</m:t>
                          </m:r>
                        </m:sub>
                      </m:sSub>
                    </m:oMath>
                  </m:oMathPara>
                </a14:m>
                <a:endParaRPr lang="en-US" dirty="0"/>
              </a:p>
            </p:txBody>
          </p:sp>
        </mc:Choice>
        <mc:Fallback xmlns="">
          <p:sp>
            <p:nvSpPr>
              <p:cNvPr id="9" name="Rectangle 8">
                <a:extLst>
                  <a:ext uri="{FF2B5EF4-FFF2-40B4-BE49-F238E27FC236}">
                    <a16:creationId xmlns:a16="http://schemas.microsoft.com/office/drawing/2014/main" id="{7F8791C3-08E1-4813-846B-FD36D49C6E11}"/>
                  </a:ext>
                </a:extLst>
              </p:cNvPr>
              <p:cNvSpPr>
                <a:spLocks noRot="1" noChangeAspect="1" noMove="1" noResize="1" noEditPoints="1" noAdjustHandles="1" noChangeArrowheads="1" noChangeShapeType="1" noTextEdit="1"/>
              </p:cNvSpPr>
              <p:nvPr/>
            </p:nvSpPr>
            <p:spPr>
              <a:xfrm>
                <a:off x="377379" y="1080469"/>
                <a:ext cx="3076996" cy="369332"/>
              </a:xfrm>
              <a:prstGeom prst="rect">
                <a:avLst/>
              </a:prstGeom>
              <a:blipFill>
                <a:blip r:embed="rId5"/>
                <a:stretch>
                  <a:fillRect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A2F07D0D-C3EB-422C-BA5C-F66157A97C5E}"/>
                  </a:ext>
                </a:extLst>
              </p:cNvPr>
              <p:cNvSpPr/>
              <p:nvPr/>
            </p:nvSpPr>
            <p:spPr>
              <a:xfrm>
                <a:off x="3877829" y="1091282"/>
                <a:ext cx="251844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𝑦</m:t>
                          </m:r>
                        </m:e>
                        <m:sub>
                          <m:r>
                            <a:rPr lang="en-US" i="1">
                              <a:latin typeface="Cambria Math" panose="02040503050406030204" pitchFamily="18" charset="0"/>
                              <a:ea typeface="Cambria Math" panose="02040503050406030204" pitchFamily="18" charset="0"/>
                            </a:rPr>
                            <m:t>𝑐𝑎𝑙𝑐𝑢𝑙𝑎𝑡𝑒𝑑</m:t>
                          </m:r>
                        </m:sub>
                      </m:sSub>
                      <m:r>
                        <a:rPr lang="en-US" b="0" i="1" smtClean="0">
                          <a:latin typeface="Cambria Math" panose="02040503050406030204" pitchFamily="18" charset="0"/>
                          <a:ea typeface="Cambria Math" panose="02040503050406030204" pitchFamily="18" charset="0"/>
                        </a:rPr>
                        <m:t>=100 </m:t>
                      </m:r>
                      <m:r>
                        <a:rPr lang="en-US" b="0" i="1" smtClean="0">
                          <a:latin typeface="Cambria Math" panose="02040503050406030204" pitchFamily="18" charset="0"/>
                          <a:ea typeface="Cambria Math" panose="02040503050406030204" pitchFamily="18" charset="0"/>
                        </a:rPr>
                        <m:t>𝑣𝑜𝑙𝑡𝑠</m:t>
                      </m:r>
                    </m:oMath>
                  </m:oMathPara>
                </a14:m>
                <a:endParaRPr lang="en-US" dirty="0"/>
              </a:p>
            </p:txBody>
          </p:sp>
        </mc:Choice>
        <mc:Fallback xmlns="">
          <p:sp>
            <p:nvSpPr>
              <p:cNvPr id="14" name="Rectangle 13">
                <a:extLst>
                  <a:ext uri="{FF2B5EF4-FFF2-40B4-BE49-F238E27FC236}">
                    <a16:creationId xmlns:a16="http://schemas.microsoft.com/office/drawing/2014/main" id="{A2F07D0D-C3EB-422C-BA5C-F66157A97C5E}"/>
                  </a:ext>
                </a:extLst>
              </p:cNvPr>
              <p:cNvSpPr>
                <a:spLocks noRot="1" noChangeAspect="1" noMove="1" noResize="1" noEditPoints="1" noAdjustHandles="1" noChangeArrowheads="1" noChangeShapeType="1" noTextEdit="1"/>
              </p:cNvSpPr>
              <p:nvPr/>
            </p:nvSpPr>
            <p:spPr>
              <a:xfrm>
                <a:off x="3877829" y="1091282"/>
                <a:ext cx="2518446" cy="369332"/>
              </a:xfrm>
              <a:prstGeom prst="rect">
                <a:avLst/>
              </a:prstGeom>
              <a:blipFill>
                <a:blip r:embed="rId6"/>
                <a:stretch>
                  <a:fillRect b="-6557"/>
                </a:stretch>
              </a:blipFill>
            </p:spPr>
            <p:txBody>
              <a:bodyPr/>
              <a:lstStyle/>
              <a:p>
                <a:r>
                  <a:rPr lang="en-US">
                    <a:noFill/>
                  </a:rPr>
                  <a:t> </a:t>
                </a:r>
              </a:p>
            </p:txBody>
          </p:sp>
        </mc:Fallback>
      </mc:AlternateContent>
    </p:spTree>
    <p:extLst>
      <p:ext uri="{BB962C8B-B14F-4D97-AF65-F5344CB8AC3E}">
        <p14:creationId xmlns:p14="http://schemas.microsoft.com/office/powerpoint/2010/main" val="3769490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6CC8C-12F6-48C0-BF81-9F3E97253882}"/>
              </a:ext>
            </a:extLst>
          </p:cNvPr>
          <p:cNvSpPr>
            <a:spLocks noGrp="1"/>
          </p:cNvSpPr>
          <p:nvPr>
            <p:ph type="ctrTitle"/>
          </p:nvPr>
        </p:nvSpPr>
        <p:spPr/>
        <p:txBody>
          <a:bodyPr/>
          <a:lstStyle/>
          <a:p>
            <a:r>
              <a:rPr lang="en-US" dirty="0"/>
              <a:t>Linear Regression</a:t>
            </a:r>
          </a:p>
        </p:txBody>
      </p:sp>
    </p:spTree>
    <p:extLst>
      <p:ext uri="{BB962C8B-B14F-4D97-AF65-F5344CB8AC3E}">
        <p14:creationId xmlns:p14="http://schemas.microsoft.com/office/powerpoint/2010/main" val="139355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401216" y="35421"/>
            <a:ext cx="10058400" cy="852488"/>
          </a:xfrm>
        </p:spPr>
        <p:txBody>
          <a:bodyPr>
            <a:normAutofit/>
          </a:bodyPr>
          <a:lstStyle/>
          <a:p>
            <a:r>
              <a:rPr lang="en-US" sz="4400" dirty="0"/>
              <a:t>Linear Regression: The Line Equation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8972A38-38A5-4B7A-8059-AEE433C514A3}"/>
                  </a:ext>
                </a:extLst>
              </p:cNvPr>
              <p:cNvSpPr/>
              <p:nvPr/>
            </p:nvSpPr>
            <p:spPr>
              <a:xfrm>
                <a:off x="744402" y="1582340"/>
                <a:ext cx="4914276" cy="3693319"/>
              </a:xfrm>
              <a:prstGeom prst="rect">
                <a:avLst/>
              </a:prstGeom>
            </p:spPr>
            <p:txBody>
              <a:bodyPr wrap="square">
                <a:spAutoFit/>
              </a:bodyPr>
              <a:lstStyle/>
              <a:p>
                <a:r>
                  <a:rPr lang="en-US" dirty="0"/>
                  <a:t>A linear equation is represented as </a:t>
                </a:r>
                <a14:m>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𝑎𝑥</m:t>
                    </m:r>
                    <m:r>
                      <a:rPr lang="en-US" i="1">
                        <a:latin typeface="Cambria Math" panose="02040503050406030204" pitchFamily="18" charset="0"/>
                      </a:rPr>
                      <m:t>+</m:t>
                    </m:r>
                    <m:r>
                      <a:rPr lang="en-US" i="1">
                        <a:latin typeface="Cambria Math" panose="02040503050406030204" pitchFamily="18" charset="0"/>
                      </a:rPr>
                      <m:t>𝑏</m:t>
                    </m:r>
                  </m:oMath>
                </a14:m>
                <a:r>
                  <a:rPr lang="en-US" dirty="0"/>
                  <a:t> were:</a:t>
                </a:r>
              </a:p>
              <a:p>
                <a:endParaRPr lang="en-US" dirty="0"/>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𝐿𝑖𝑛𝑒</m:t>
                      </m:r>
                      <m:r>
                        <a:rPr lang="en-US" b="0" i="1" smtClean="0">
                          <a:latin typeface="Cambria Math" panose="02040503050406030204" pitchFamily="18" charset="0"/>
                        </a:rPr>
                        <m:t> </m:t>
                      </m:r>
                      <m:r>
                        <a:rPr lang="en-US" b="0" i="1" smtClean="0">
                          <a:latin typeface="Cambria Math" panose="02040503050406030204" pitchFamily="18" charset="0"/>
                        </a:rPr>
                        <m:t>𝑠𝑙𝑜𝑝𝑒</m:t>
                      </m:r>
                    </m:oMath>
                    <m:oMath xmlns:m="http://schemas.openxmlformats.org/officeDocument/2006/math">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𝐿𝑖𝑛𝑒</m:t>
                      </m:r>
                      <m:r>
                        <a:rPr lang="en-US" b="0" i="1" smtClean="0">
                          <a:latin typeface="Cambria Math" panose="02040503050406030204" pitchFamily="18" charset="0"/>
                        </a:rPr>
                        <m:t> </m:t>
                      </m:r>
                      <m:r>
                        <a:rPr lang="en-US" b="0" i="1" smtClean="0">
                          <a:latin typeface="Cambria Math" panose="02040503050406030204" pitchFamily="18" charset="0"/>
                        </a:rPr>
                        <m:t>𝑖𝑛𝑡𝑒𝑟𝑐𝑒𝑝𝑡</m:t>
                      </m:r>
                    </m:oMath>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𝐼𝑛𝑑𝑒𝑝𝑒𝑛𝑑𝑒𝑛𝑡</m:t>
                      </m:r>
                      <m:r>
                        <a:rPr lang="en-US" b="0" i="1" smtClean="0">
                          <a:latin typeface="Cambria Math" panose="02040503050406030204" pitchFamily="18" charset="0"/>
                        </a:rPr>
                        <m:t> </m:t>
                      </m:r>
                      <m:r>
                        <a:rPr lang="en-US" b="0" i="1" smtClean="0">
                          <a:latin typeface="Cambria Math" panose="02040503050406030204" pitchFamily="18" charset="0"/>
                        </a:rPr>
                        <m:t>𝑣𝑎𝑟𝑖𝑎𝑏𝑙𝑒</m:t>
                      </m:r>
                    </m:oMath>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𝐷𝑒𝑝𝑒𝑛𝑑𝑒𝑛𝑡</m:t>
                      </m:r>
                      <m:r>
                        <a:rPr lang="en-US" b="0" i="1" smtClean="0">
                          <a:latin typeface="Cambria Math" panose="02040503050406030204" pitchFamily="18" charset="0"/>
                        </a:rPr>
                        <m:t> </m:t>
                      </m:r>
                      <m:r>
                        <a:rPr lang="en-US" b="0" i="1" smtClean="0">
                          <a:latin typeface="Cambria Math" panose="02040503050406030204" pitchFamily="18" charset="0"/>
                        </a:rPr>
                        <m:t>𝑣𝑎𝑟𝑖𝑎𝑏𝑙𝑒</m:t>
                      </m:r>
                    </m:oMath>
                  </m:oMathPara>
                </a14:m>
                <a:endParaRPr lang="en-US" b="0" dirty="0"/>
              </a:p>
              <a:p>
                <a:r>
                  <a:rPr lang="en-US" dirty="0"/>
                  <a:t>    </a:t>
                </a:r>
                <a:br>
                  <a:rPr lang="en-US" dirty="0"/>
                </a:br>
                <a:endParaRPr lang="en-US" dirty="0"/>
              </a:p>
              <a:p>
                <a:r>
                  <a:rPr lang="en-US" dirty="0"/>
                  <a:t>Its easy to find </a:t>
                </a:r>
                <a14:m>
                  <m:oMath xmlns:m="http://schemas.openxmlformats.org/officeDocument/2006/math">
                    <m:r>
                      <a:rPr lang="en-US" i="1">
                        <a:latin typeface="Cambria Math" panose="02040503050406030204" pitchFamily="18" charset="0"/>
                      </a:rPr>
                      <m:t>𝑎</m:t>
                    </m:r>
                  </m:oMath>
                </a14:m>
                <a:r>
                  <a:rPr lang="en-US" dirty="0"/>
                  <a:t> and </a:t>
                </a:r>
                <a14:m>
                  <m:oMath xmlns:m="http://schemas.openxmlformats.org/officeDocument/2006/math">
                    <m:r>
                      <a:rPr lang="en-US" b="0" i="1" smtClean="0">
                        <a:latin typeface="Cambria Math" panose="02040503050406030204" pitchFamily="18" charset="0"/>
                      </a:rPr>
                      <m:t>𝑏</m:t>
                    </m:r>
                  </m:oMath>
                </a14:m>
                <a:r>
                  <a:rPr lang="en-US" dirty="0"/>
                  <a:t> values if: </a:t>
                </a:r>
              </a:p>
              <a:p>
                <a:pPr marL="285750" indent="-285750">
                  <a:buFont typeface="Arial" panose="020B0604020202020204" pitchFamily="34" charset="0"/>
                  <a:buChar char="•"/>
                </a:pPr>
                <a:r>
                  <a:rPr lang="en-US" dirty="0"/>
                  <a:t>We have two points or more of the given line</a:t>
                </a:r>
              </a:p>
              <a:p>
                <a:pPr marL="285750" indent="-285750">
                  <a:buFont typeface="Arial" panose="020B0604020202020204" pitchFamily="34" charset="0"/>
                  <a:buChar char="•"/>
                </a:pPr>
                <a:r>
                  <a:rPr lang="en-US" dirty="0"/>
                  <a:t>We have one point and the line slope ‘a’ </a:t>
                </a:r>
              </a:p>
              <a:p>
                <a:endParaRPr lang="en-US" dirty="0"/>
              </a:p>
            </p:txBody>
          </p:sp>
        </mc:Choice>
        <mc:Fallback xmlns="">
          <p:sp>
            <p:nvSpPr>
              <p:cNvPr id="5" name="Rectangle 4">
                <a:extLst>
                  <a:ext uri="{FF2B5EF4-FFF2-40B4-BE49-F238E27FC236}">
                    <a16:creationId xmlns:a16="http://schemas.microsoft.com/office/drawing/2014/main" id="{88972A38-38A5-4B7A-8059-AEE433C514A3}"/>
                  </a:ext>
                </a:extLst>
              </p:cNvPr>
              <p:cNvSpPr>
                <a:spLocks noRot="1" noChangeAspect="1" noMove="1" noResize="1" noEditPoints="1" noAdjustHandles="1" noChangeArrowheads="1" noChangeShapeType="1" noTextEdit="1"/>
              </p:cNvSpPr>
              <p:nvPr/>
            </p:nvSpPr>
            <p:spPr>
              <a:xfrm>
                <a:off x="744402" y="1582340"/>
                <a:ext cx="4914276" cy="3693319"/>
              </a:xfrm>
              <a:prstGeom prst="rect">
                <a:avLst/>
              </a:prstGeom>
              <a:blipFill>
                <a:blip r:embed="rId2"/>
                <a:stretch>
                  <a:fillRect l="-993" t="-992"/>
                </a:stretch>
              </a:blipFill>
            </p:spPr>
            <p:txBody>
              <a:bodyPr/>
              <a:lstStyle/>
              <a:p>
                <a:r>
                  <a:rPr lang="en-US">
                    <a:noFill/>
                  </a:rPr>
                  <a:t> </a:t>
                </a:r>
              </a:p>
            </p:txBody>
          </p:sp>
        </mc:Fallback>
      </mc:AlternateContent>
      <p:pic>
        <p:nvPicPr>
          <p:cNvPr id="1026" name="Picture 2" descr="Resultado de imagen para linear equation">
            <a:extLst>
              <a:ext uri="{FF2B5EF4-FFF2-40B4-BE49-F238E27FC236}">
                <a16:creationId xmlns:a16="http://schemas.microsoft.com/office/drawing/2014/main" id="{0CE0DCB1-6D82-4FB5-B077-672DE5DC45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7148" y="1521620"/>
            <a:ext cx="3893654" cy="38936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F647925-5AFE-43BD-A096-5CFDE1134124}"/>
              </a:ext>
            </a:extLst>
          </p:cNvPr>
          <p:cNvSpPr/>
          <p:nvPr/>
        </p:nvSpPr>
        <p:spPr>
          <a:xfrm>
            <a:off x="7331914" y="6453247"/>
            <a:ext cx="4686539" cy="369332"/>
          </a:xfrm>
          <a:prstGeom prst="rect">
            <a:avLst/>
          </a:prstGeom>
        </p:spPr>
        <p:txBody>
          <a:bodyPr wrap="none">
            <a:spAutoFit/>
          </a:bodyPr>
          <a:lstStyle/>
          <a:p>
            <a:r>
              <a:rPr lang="en-US" b="1" dirty="0">
                <a:solidFill>
                  <a:schemeClr val="bg1"/>
                </a:solidFill>
                <a:hlinkClick r:id="rId4">
                  <a:extLst>
                    <a:ext uri="{A12FA001-AC4F-418D-AE19-62706E023703}">
                      <ahyp:hlinkClr xmlns:ahyp="http://schemas.microsoft.com/office/drawing/2018/hyperlinkcolor" val="tx"/>
                    </a:ext>
                  </a:extLst>
                </a:hlinkClick>
              </a:rPr>
              <a:t>https://en.wikipedia.org/wiki/Linear_equation</a:t>
            </a:r>
            <a:endParaRPr lang="en-US" b="1" dirty="0">
              <a:solidFill>
                <a:schemeClr val="bg1"/>
              </a:solidFill>
            </a:endParaRPr>
          </a:p>
        </p:txBody>
      </p:sp>
    </p:spTree>
    <p:extLst>
      <p:ext uri="{BB962C8B-B14F-4D97-AF65-F5344CB8AC3E}">
        <p14:creationId xmlns:p14="http://schemas.microsoft.com/office/powerpoint/2010/main" val="20391785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6CB1770-FABB-4ADE-BCAD-7B83BBF9EEDC}"/>
              </a:ext>
            </a:extLst>
          </p:cNvPr>
          <p:cNvPicPr>
            <a:picLocks noChangeAspect="1"/>
          </p:cNvPicPr>
          <p:nvPr/>
        </p:nvPicPr>
        <p:blipFill>
          <a:blip r:embed="rId2"/>
          <a:stretch>
            <a:fillRect/>
          </a:stretch>
        </p:blipFill>
        <p:spPr>
          <a:xfrm>
            <a:off x="5430416" y="887909"/>
            <a:ext cx="6414053" cy="5120278"/>
          </a:xfrm>
          <a:prstGeom prst="rect">
            <a:avLst/>
          </a:prstGeom>
        </p:spPr>
      </p:pic>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401216" y="35421"/>
            <a:ext cx="10058400" cy="852488"/>
          </a:xfrm>
        </p:spPr>
        <p:txBody>
          <a:bodyPr>
            <a:normAutofit/>
          </a:bodyPr>
          <a:lstStyle/>
          <a:p>
            <a:r>
              <a:rPr lang="en-US" sz="4400" dirty="0"/>
              <a:t>Linear Regression: A Noisy Line</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88972A38-38A5-4B7A-8059-AEE433C514A3}"/>
                  </a:ext>
                </a:extLst>
              </p:cNvPr>
              <p:cNvSpPr/>
              <p:nvPr/>
            </p:nvSpPr>
            <p:spPr>
              <a:xfrm>
                <a:off x="651636" y="1468712"/>
                <a:ext cx="4914276" cy="4247317"/>
              </a:xfrm>
              <a:prstGeom prst="rect">
                <a:avLst/>
              </a:prstGeom>
            </p:spPr>
            <p:txBody>
              <a:bodyPr wrap="square">
                <a:spAutoFit/>
              </a:bodyPr>
              <a:lstStyle/>
              <a:p>
                <a:r>
                  <a:rPr lang="en-US" dirty="0"/>
                  <a:t>Imagine we have a real world process. Assume that we are sure the process could be described by a linear model. However, </a:t>
                </a:r>
                <a:r>
                  <a:rPr lang="en-US" b="1" dirty="0"/>
                  <a:t>given measurement errors we cannot observe </a:t>
                </a:r>
                <a14:m>
                  <m:oMath xmlns:m="http://schemas.openxmlformats.org/officeDocument/2006/math">
                    <m:r>
                      <a:rPr lang="en-US" b="1" i="1">
                        <a:latin typeface="Cambria Math" panose="02040503050406030204" pitchFamily="18" charset="0"/>
                      </a:rPr>
                      <m:t>𝒇</m:t>
                    </m:r>
                    <m:d>
                      <m:dPr>
                        <m:ctrlPr>
                          <a:rPr lang="en-US" b="1" i="1">
                            <a:latin typeface="Cambria Math" panose="02040503050406030204" pitchFamily="18" charset="0"/>
                          </a:rPr>
                        </m:ctrlPr>
                      </m:dPr>
                      <m:e>
                        <m:r>
                          <a:rPr lang="en-US" b="1" i="1">
                            <a:latin typeface="Cambria Math" panose="02040503050406030204" pitchFamily="18" charset="0"/>
                          </a:rPr>
                          <m:t>𝒙</m:t>
                        </m:r>
                      </m:e>
                    </m:d>
                  </m:oMath>
                </a14:m>
                <a:r>
                  <a:rPr lang="en-US" b="1" dirty="0"/>
                  <a:t> real values</a:t>
                </a:r>
                <a:r>
                  <a:rPr lang="en-US" dirty="0"/>
                  <a:t>, instead we observe it with an additional error:</a:t>
                </a:r>
              </a:p>
              <a:p>
                <a:pPr algn="ctr"/>
                <a:br>
                  <a:rPr lang="en-US" b="0" dirty="0"/>
                </a:b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rPr>
                      <m:t>=</m:t>
                    </m:r>
                    <m:r>
                      <a:rPr lang="en-US" b="0" i="1" smtClean="0">
                        <a:latin typeface="Cambria Math" panose="02040503050406030204" pitchFamily="18" charset="0"/>
                      </a:rPr>
                      <m:t>𝑎𝑥</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𝐸𝑟𝑟𝑜𝑟</m:t>
                    </m:r>
                  </m:oMath>
                </a14:m>
                <a:r>
                  <a:rPr lang="en-US" dirty="0"/>
                  <a:t>    </a:t>
                </a:r>
              </a:p>
              <a:p>
                <a:pPr algn="ctr"/>
                <a:endParaRPr lang="en-US" dirty="0"/>
              </a:p>
              <a:p>
                <a:pPr algn="ctr"/>
                <a:r>
                  <a:rPr lang="en-US" dirty="0"/>
                  <a:t>If Error is Gaussian distributed</a:t>
                </a:r>
                <a:br>
                  <a:rPr lang="en-US" dirty="0"/>
                </a:br>
                <a:endParaRPr lang="en-US" dirty="0"/>
              </a:p>
              <a:p>
                <a:pPr algn="ct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𝑓</m:t>
                      </m:r>
                      <m:d>
                        <m:dPr>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m:t>
                      </m:r>
                      <m:r>
                        <a:rPr lang="en-US" i="1">
                          <a:latin typeface="Cambria Math" panose="02040503050406030204" pitchFamily="18" charset="0"/>
                        </a:rPr>
                        <m:t>𝑎𝑥</m:t>
                      </m:r>
                      <m:r>
                        <a:rPr lang="en-US" i="1">
                          <a:latin typeface="Cambria Math" panose="02040503050406030204" pitchFamily="18" charset="0"/>
                        </a:rPr>
                        <m:t>+</m:t>
                      </m:r>
                      <m:r>
                        <a:rPr lang="en-US" i="1">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𝑁</m:t>
                      </m:r>
                      <m:r>
                        <a:rPr lang="en-US" b="0" i="1" smtClean="0">
                          <a:latin typeface="Cambria Math" panose="02040503050406030204" pitchFamily="18" charset="0"/>
                        </a:rPr>
                        <m:t>(</m:t>
                      </m:r>
                      <m:r>
                        <a:rPr lang="en-US" b="0" i="1" smtClean="0">
                          <a:latin typeface="Cambria Math" panose="02040503050406030204" pitchFamily="18" charset="0"/>
                        </a:rPr>
                        <m:t>𝑚𝑒𝑎𝑛</m:t>
                      </m:r>
                      <m:r>
                        <a:rPr lang="en-US" b="0" i="1" smtClean="0">
                          <a:latin typeface="Cambria Math" panose="02040503050406030204" pitchFamily="18" charset="0"/>
                        </a:rPr>
                        <m:t>, </m:t>
                      </m:r>
                      <m:r>
                        <a:rPr lang="en-US" b="0" i="1" smtClean="0">
                          <a:latin typeface="Cambria Math" panose="02040503050406030204" pitchFamily="18" charset="0"/>
                        </a:rPr>
                        <m:t>𝑣𝑎𝑟</m:t>
                      </m:r>
                      <m:r>
                        <a:rPr lang="en-US" b="0" i="1" smtClean="0">
                          <a:latin typeface="Cambria Math" panose="02040503050406030204" pitchFamily="18" charset="0"/>
                        </a:rPr>
                        <m:t>)</m:t>
                      </m:r>
                    </m:oMath>
                  </m:oMathPara>
                </a14:m>
                <a:endParaRPr lang="en-US" dirty="0"/>
              </a:p>
              <a:p>
                <a:pPr algn="ctr"/>
                <a:endParaRPr lang="en-US" dirty="0"/>
              </a:p>
              <a:p>
                <a:r>
                  <a:rPr lang="en-US" dirty="0"/>
                  <a:t>We are searching for </a:t>
                </a:r>
                <a14:m>
                  <m:oMath xmlns:m="http://schemas.openxmlformats.org/officeDocument/2006/math">
                    <m:sSub>
                      <m:sSubPr>
                        <m:ctrlPr>
                          <a:rPr lang="en-US" i="1">
                            <a:latin typeface="Cambria Math" panose="02040503050406030204" pitchFamily="18" charset="0"/>
                          </a:rPr>
                        </m:ctrlPr>
                      </m:sSubPr>
                      <m:e>
                        <m:r>
                          <a:rPr lang="en-US" b="1" i="1">
                            <a:latin typeface="Cambria Math" panose="02040503050406030204" pitchFamily="18" charset="0"/>
                          </a:rPr>
                          <m:t>𝒇</m:t>
                        </m:r>
                      </m:e>
                      <m:sub>
                        <m:r>
                          <a:rPr lang="en-US" b="1" i="1">
                            <a:latin typeface="Cambria Math" panose="02040503050406030204" pitchFamily="18" charset="0"/>
                          </a:rPr>
                          <m:t>𝒑𝒓𝒆𝒅</m:t>
                        </m:r>
                      </m:sub>
                    </m:sSub>
                    <m:r>
                      <a:rPr lang="en-US" b="1" i="1">
                        <a:latin typeface="Cambria Math" panose="02040503050406030204" pitchFamily="18" charset="0"/>
                      </a:rPr>
                      <m:t>(</m:t>
                    </m:r>
                    <m:r>
                      <a:rPr lang="en-US" b="1" i="1">
                        <a:latin typeface="Cambria Math" panose="02040503050406030204" pitchFamily="18" charset="0"/>
                      </a:rPr>
                      <m:t>𝒙</m:t>
                    </m:r>
                    <m:r>
                      <a:rPr lang="en-US" b="1" i="1">
                        <a:latin typeface="Cambria Math" panose="02040503050406030204" pitchFamily="18" charset="0"/>
                      </a:rPr>
                      <m:t>) </m:t>
                    </m:r>
                  </m:oMath>
                </a14:m>
                <a:r>
                  <a:rPr lang="en-US" dirty="0"/>
                  <a:t>which minimizes an error measure</a:t>
                </a:r>
              </a:p>
              <a:p>
                <a:endParaRPr lang="en-US" dirty="0"/>
              </a:p>
            </p:txBody>
          </p:sp>
        </mc:Choice>
        <mc:Fallback xmlns="">
          <p:sp>
            <p:nvSpPr>
              <p:cNvPr id="5" name="Rectangle 4">
                <a:extLst>
                  <a:ext uri="{FF2B5EF4-FFF2-40B4-BE49-F238E27FC236}">
                    <a16:creationId xmlns:a16="http://schemas.microsoft.com/office/drawing/2014/main" id="{88972A38-38A5-4B7A-8059-AEE433C514A3}"/>
                  </a:ext>
                </a:extLst>
              </p:cNvPr>
              <p:cNvSpPr>
                <a:spLocks noRot="1" noChangeAspect="1" noMove="1" noResize="1" noEditPoints="1" noAdjustHandles="1" noChangeArrowheads="1" noChangeShapeType="1" noTextEdit="1"/>
              </p:cNvSpPr>
              <p:nvPr/>
            </p:nvSpPr>
            <p:spPr>
              <a:xfrm>
                <a:off x="651636" y="1468712"/>
                <a:ext cx="4914276" cy="4247317"/>
              </a:xfrm>
              <a:prstGeom prst="rect">
                <a:avLst/>
              </a:prstGeom>
              <a:blipFill>
                <a:blip r:embed="rId3"/>
                <a:stretch>
                  <a:fillRect l="-1117" t="-861" r="-1861"/>
                </a:stretch>
              </a:blipFill>
            </p:spPr>
            <p:txBody>
              <a:bodyPr/>
              <a:lstStyle/>
              <a:p>
                <a:r>
                  <a:rPr lang="en-US">
                    <a:noFill/>
                  </a:rPr>
                  <a:t> </a:t>
                </a:r>
              </a:p>
            </p:txBody>
          </p:sp>
        </mc:Fallback>
      </mc:AlternateContent>
    </p:spTree>
    <p:extLst>
      <p:ext uri="{BB962C8B-B14F-4D97-AF65-F5344CB8AC3E}">
        <p14:creationId xmlns:p14="http://schemas.microsoft.com/office/powerpoint/2010/main" val="3424260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54691"/>
            <a:ext cx="10058400" cy="852488"/>
          </a:xfrm>
        </p:spPr>
        <p:txBody>
          <a:bodyPr>
            <a:normAutofit fontScale="90000"/>
          </a:bodyPr>
          <a:lstStyle/>
          <a:p>
            <a:r>
              <a:rPr lang="en-US" sz="4400" dirty="0"/>
              <a:t>Linear Regression – Evaluating Error Functions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885539-A104-4CA5-A2B9-9DBC996A781B}"/>
                  </a:ext>
                </a:extLst>
              </p:cNvPr>
              <p:cNvSpPr>
                <a:spLocks noGrp="1"/>
              </p:cNvSpPr>
              <p:nvPr>
                <p:ph idx="4294967295"/>
              </p:nvPr>
            </p:nvSpPr>
            <p:spPr>
              <a:xfrm>
                <a:off x="6593976" y="1242755"/>
                <a:ext cx="2736508" cy="1114554"/>
              </a:xfrm>
              <a:solidFill>
                <a:schemeClr val="bg1"/>
              </a:solidFill>
            </p:spPr>
            <p:txBody>
              <a:bodyPr>
                <a:normAutofit/>
              </a:bodyPr>
              <a:lstStyle/>
              <a:p>
                <a:pPr>
                  <a:lnSpc>
                    <a:spcPct val="100000"/>
                  </a:lnSpc>
                </a:pPr>
                <a:r>
                  <a:rPr lang="en-US" sz="1600" b="1" dirty="0"/>
                  <a:t>Mean Squared Error(</a:t>
                </a:r>
                <a14:m>
                  <m:oMath xmlns:m="http://schemas.openxmlformats.org/officeDocument/2006/math">
                    <m:r>
                      <a:rPr lang="en-US" sz="1600" b="1" i="1">
                        <a:latin typeface="Cambria Math" panose="02040503050406030204" pitchFamily="18" charset="0"/>
                      </a:rPr>
                      <m:t>𝑴𝑺𝑬</m:t>
                    </m:r>
                  </m:oMath>
                </a14:m>
                <a:r>
                  <a:rPr lang="en-US" sz="1600" b="1" dirty="0"/>
                  <a:t>)</a:t>
                </a:r>
              </a:p>
              <a:p>
                <a:pPr>
                  <a:lnSpc>
                    <a:spcPct val="100000"/>
                  </a:lnSpc>
                </a:pPr>
                <a14:m>
                  <m:oMath xmlns:m="http://schemas.openxmlformats.org/officeDocument/2006/math">
                    <m:r>
                      <a:rPr lang="en-US" sz="1600" b="1" i="1" smtClean="0">
                        <a:latin typeface="Cambria Math" panose="02040503050406030204" pitchFamily="18" charset="0"/>
                      </a:rPr>
                      <m:t>𝑴𝑺𝑬</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𝑵</m:t>
                        </m:r>
                      </m:den>
                    </m:f>
                    <m:nary>
                      <m:naryPr>
                        <m:chr m:val="∑"/>
                        <m:ctrlPr>
                          <a:rPr lang="en-US" sz="1600" b="1" i="1" smtClean="0">
                            <a:latin typeface="Cambria Math" panose="02040503050406030204" pitchFamily="18" charset="0"/>
                          </a:rPr>
                        </m:ctrlPr>
                      </m:naryPr>
                      <m:sub>
                        <m:r>
                          <m:rPr>
                            <m:brk m:alnAt="23"/>
                          </m:rPr>
                          <a:rPr lang="en-US" sz="1600" b="1" i="1" smtClean="0">
                            <a:latin typeface="Cambria Math" panose="02040503050406030204" pitchFamily="18" charset="0"/>
                          </a:rPr>
                          <m:t>𝒊</m:t>
                        </m:r>
                        <m:r>
                          <a:rPr lang="en-US" sz="1600" b="1" i="1" smtClean="0">
                            <a:latin typeface="Cambria Math" panose="02040503050406030204" pitchFamily="18" charset="0"/>
                          </a:rPr>
                          <m:t>=</m:t>
                        </m:r>
                        <m:r>
                          <a:rPr lang="en-US" sz="1600" b="1" i="1" smtClean="0">
                            <a:latin typeface="Cambria Math" panose="02040503050406030204" pitchFamily="18" charset="0"/>
                          </a:rPr>
                          <m:t>𝟏</m:t>
                        </m:r>
                      </m:sub>
                      <m:sup>
                        <m:r>
                          <a:rPr lang="en-US" sz="1600" b="1" i="1" smtClean="0">
                            <a:latin typeface="Cambria Math" panose="02040503050406030204" pitchFamily="18" charset="0"/>
                          </a:rPr>
                          <m:t>𝑵</m:t>
                        </m:r>
                      </m:sup>
                      <m:e>
                        <m:sSup>
                          <m:sSupPr>
                            <m:ctrlPr>
                              <a:rPr lang="en-US" sz="1600" b="1" i="1" smtClean="0">
                                <a:latin typeface="Cambria Math" panose="02040503050406030204" pitchFamily="18" charset="0"/>
                              </a:rPr>
                            </m:ctrlPr>
                          </m:sSupPr>
                          <m:e>
                            <m:r>
                              <a:rPr lang="en-US" sz="1600" b="1" i="1" smtClean="0">
                                <a:latin typeface="Cambria Math" panose="02040503050406030204" pitchFamily="18" charset="0"/>
                              </a:rPr>
                              <m:t>(</m:t>
                            </m:r>
                            <m:sSub>
                              <m:sSubPr>
                                <m:ctrlPr>
                                  <a:rPr lang="en-US" sz="1600" b="1" i="1">
                                    <a:latin typeface="Cambria Math" panose="02040503050406030204" pitchFamily="18" charset="0"/>
                                  </a:rPr>
                                </m:ctrlPr>
                              </m:sSubPr>
                              <m:e>
                                <m:r>
                                  <a:rPr lang="en-US" sz="1600" b="1" i="1">
                                    <a:latin typeface="Cambria Math" panose="02040503050406030204" pitchFamily="18" charset="0"/>
                                  </a:rPr>
                                  <m:t>𝒚</m:t>
                                </m:r>
                              </m:e>
                              <m:sub>
                                <m:r>
                                  <a:rPr lang="en-US" sz="1600" b="1" i="1">
                                    <a:latin typeface="Cambria Math" panose="02040503050406030204" pitchFamily="18" charset="0"/>
                                  </a:rPr>
                                  <m:t>𝒊</m:t>
                                </m:r>
                              </m:sub>
                            </m:sSub>
                            <m:r>
                              <a:rPr lang="en-US" sz="1600" b="1" i="1">
                                <a:latin typeface="Cambria Math" panose="02040503050406030204" pitchFamily="18" charset="0"/>
                              </a:rPr>
                              <m:t>−</m:t>
                            </m:r>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panose="02040503050406030204" pitchFamily="18" charset="0"/>
                                      </a:rPr>
                                      <m:t>𝒚</m:t>
                                    </m:r>
                                  </m:e>
                                </m:acc>
                              </m:e>
                              <m:sub>
                                <m:r>
                                  <a:rPr lang="en-US" sz="1600" b="1" i="1">
                                    <a:latin typeface="Cambria Math" panose="02040503050406030204" pitchFamily="18" charset="0"/>
                                  </a:rPr>
                                  <m:t>𝒊</m:t>
                                </m:r>
                              </m:sub>
                            </m:sSub>
                            <m:r>
                              <a:rPr lang="en-US" sz="1600" b="1" i="1" smtClean="0">
                                <a:latin typeface="Cambria Math" panose="02040503050406030204" pitchFamily="18" charset="0"/>
                              </a:rPr>
                              <m:t>)</m:t>
                            </m:r>
                          </m:e>
                          <m:sup>
                            <m:r>
                              <a:rPr lang="en-US" sz="1600" b="1" i="1" smtClean="0">
                                <a:latin typeface="Cambria Math" panose="02040503050406030204" pitchFamily="18" charset="0"/>
                              </a:rPr>
                              <m:t>𝟐</m:t>
                            </m:r>
                          </m:sup>
                        </m:sSup>
                      </m:e>
                    </m:nary>
                  </m:oMath>
                </a14:m>
                <a:endParaRPr lang="en-US" sz="2800" b="1" dirty="0"/>
              </a:p>
              <a:p>
                <a:pPr>
                  <a:lnSpc>
                    <a:spcPct val="100000"/>
                  </a:lnSpc>
                </a:pPr>
                <a:endParaRPr lang="en-US" sz="2400" dirty="0"/>
              </a:p>
              <a:p>
                <a:endParaRPr lang="en-US" sz="2800" dirty="0"/>
              </a:p>
              <a:p>
                <a:endParaRPr lang="en-US" sz="2800" dirty="0"/>
              </a:p>
              <a:p>
                <a:endParaRPr lang="en-US" sz="2800" dirty="0"/>
              </a:p>
            </p:txBody>
          </p:sp>
        </mc:Choice>
        <mc:Fallback>
          <p:sp>
            <p:nvSpPr>
              <p:cNvPr id="3" name="Content Placeholder 2">
                <a:extLst>
                  <a:ext uri="{FF2B5EF4-FFF2-40B4-BE49-F238E27FC236}">
                    <a16:creationId xmlns:a16="http://schemas.microsoft.com/office/drawing/2014/main" id="{25885539-A104-4CA5-A2B9-9DBC996A781B}"/>
                  </a:ext>
                </a:extLst>
              </p:cNvPr>
              <p:cNvSpPr>
                <a:spLocks noGrp="1" noRot="1" noChangeAspect="1" noMove="1" noResize="1" noEditPoints="1" noAdjustHandles="1" noChangeArrowheads="1" noChangeShapeType="1" noTextEdit="1"/>
              </p:cNvSpPr>
              <p:nvPr>
                <p:ph idx="4294967295"/>
              </p:nvPr>
            </p:nvSpPr>
            <p:spPr>
              <a:xfrm>
                <a:off x="6593976" y="1242755"/>
                <a:ext cx="2736508" cy="1114554"/>
              </a:xfrm>
              <a:blipFill>
                <a:blip r:embed="rId2"/>
                <a:stretch>
                  <a:fillRect l="-4677" t="-1639" b="-251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A8681140-580A-41CA-A5E3-5CF76227B5B4}"/>
                  </a:ext>
                </a:extLst>
              </p:cNvPr>
              <p:cNvSpPr txBox="1">
                <a:spLocks/>
              </p:cNvSpPr>
              <p:nvPr/>
            </p:nvSpPr>
            <p:spPr>
              <a:xfrm>
                <a:off x="9226793" y="1269245"/>
                <a:ext cx="2845938" cy="852488"/>
              </a:xfrm>
              <a:prstGeom prst="rect">
                <a:avLst/>
              </a:prstGeom>
              <a:solidFill>
                <a:schemeClr val="bg1"/>
              </a:solidFill>
            </p:spPr>
            <p:txBody>
              <a:bodyPr vert="horz" lIns="0" tIns="45720" rIns="0" bIns="45720" rtlCol="0">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sz="1600" b="1" dirty="0"/>
                  <a:t>Mean Absolute Error (</a:t>
                </a:r>
                <a14:m>
                  <m:oMath xmlns:m="http://schemas.openxmlformats.org/officeDocument/2006/math">
                    <m:r>
                      <a:rPr lang="en-US" sz="1600" b="1" i="1">
                        <a:latin typeface="Cambria Math" panose="02040503050406030204" pitchFamily="18" charset="0"/>
                      </a:rPr>
                      <m:t>𝑴𝑨𝑬</m:t>
                    </m:r>
                  </m:oMath>
                </a14:m>
                <a:r>
                  <a:rPr lang="en-US" sz="1600" b="1" dirty="0"/>
                  <a:t>)</a:t>
                </a:r>
              </a:p>
              <a:p>
                <a:pPr>
                  <a:lnSpc>
                    <a:spcPct val="100000"/>
                  </a:lnSpc>
                </a:pPr>
                <a14:m>
                  <m:oMath xmlns:m="http://schemas.openxmlformats.org/officeDocument/2006/math">
                    <m:r>
                      <a:rPr lang="en-US" sz="1600" b="1" i="1" smtClean="0">
                        <a:latin typeface="Cambria Math" panose="02040503050406030204" pitchFamily="18" charset="0"/>
                      </a:rPr>
                      <m:t>𝑴𝑨𝑬</m:t>
                    </m:r>
                    <m:r>
                      <a:rPr lang="en-US" sz="1600" b="1" i="1" smtClean="0">
                        <a:latin typeface="Cambria Math" panose="02040503050406030204" pitchFamily="18" charset="0"/>
                      </a:rPr>
                      <m:t>=</m:t>
                    </m:r>
                    <m:f>
                      <m:fPr>
                        <m:ctrlPr>
                          <a:rPr lang="en-US" sz="1600" b="1" i="1" smtClean="0">
                            <a:latin typeface="Cambria Math" panose="02040503050406030204" pitchFamily="18" charset="0"/>
                          </a:rPr>
                        </m:ctrlPr>
                      </m:fPr>
                      <m:num>
                        <m:r>
                          <a:rPr lang="en-US" sz="1600" b="1" i="1" smtClean="0">
                            <a:latin typeface="Cambria Math" panose="02040503050406030204" pitchFamily="18" charset="0"/>
                          </a:rPr>
                          <m:t>𝟏</m:t>
                        </m:r>
                      </m:num>
                      <m:den>
                        <m:r>
                          <a:rPr lang="en-US" sz="1600" b="1" i="1" smtClean="0">
                            <a:latin typeface="Cambria Math" panose="02040503050406030204" pitchFamily="18" charset="0"/>
                          </a:rPr>
                          <m:t>𝑵</m:t>
                        </m:r>
                      </m:den>
                    </m:f>
                    <m:nary>
                      <m:naryPr>
                        <m:chr m:val="∑"/>
                        <m:ctrlPr>
                          <a:rPr lang="en-US" sz="1600" b="1" i="1" smtClean="0">
                            <a:latin typeface="Cambria Math" panose="02040503050406030204" pitchFamily="18" charset="0"/>
                          </a:rPr>
                        </m:ctrlPr>
                      </m:naryPr>
                      <m:sub>
                        <m:r>
                          <m:rPr>
                            <m:brk m:alnAt="23"/>
                          </m:rPr>
                          <a:rPr lang="en-US" sz="1600" b="1" i="1" smtClean="0">
                            <a:latin typeface="Cambria Math" panose="02040503050406030204" pitchFamily="18" charset="0"/>
                          </a:rPr>
                          <m:t>𝒊</m:t>
                        </m:r>
                        <m:r>
                          <a:rPr lang="en-US" sz="1600" b="1" i="1" smtClean="0">
                            <a:latin typeface="Cambria Math" panose="02040503050406030204" pitchFamily="18" charset="0"/>
                          </a:rPr>
                          <m:t>=</m:t>
                        </m:r>
                        <m:r>
                          <a:rPr lang="en-US" sz="1600" b="1" i="1" smtClean="0">
                            <a:latin typeface="Cambria Math" panose="02040503050406030204" pitchFamily="18" charset="0"/>
                          </a:rPr>
                          <m:t>𝟏</m:t>
                        </m:r>
                      </m:sub>
                      <m:sup>
                        <m:r>
                          <a:rPr lang="en-US" sz="1600" b="1" i="1" smtClean="0">
                            <a:latin typeface="Cambria Math" panose="02040503050406030204" pitchFamily="18" charset="0"/>
                          </a:rPr>
                          <m:t>𝑵</m:t>
                        </m:r>
                      </m:sup>
                      <m:e>
                        <m:d>
                          <m:dPr>
                            <m:begChr m:val="|"/>
                            <m:endChr m:val="|"/>
                            <m:ctrlPr>
                              <a:rPr lang="en-US" sz="1600" b="1" i="1" smtClean="0">
                                <a:latin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𝒚</m:t>
                                </m:r>
                              </m:e>
                              <m:sub>
                                <m:r>
                                  <a:rPr lang="en-US" sz="1600" b="1" i="1" smtClean="0">
                                    <a:latin typeface="Cambria Math" panose="02040503050406030204" pitchFamily="18" charset="0"/>
                                  </a:rPr>
                                  <m:t>𝒊</m:t>
                                </m:r>
                              </m:sub>
                            </m:sSub>
                            <m:r>
                              <a:rPr lang="en-US" sz="1600" b="1" i="1" smtClean="0">
                                <a:latin typeface="Cambria Math" panose="02040503050406030204" pitchFamily="18" charset="0"/>
                              </a:rPr>
                              <m:t>−</m:t>
                            </m:r>
                            <m:sSub>
                              <m:sSubPr>
                                <m:ctrlPr>
                                  <a:rPr lang="en-US" sz="1600" b="1" i="1">
                                    <a:latin typeface="Cambria Math" panose="02040503050406030204" pitchFamily="18" charset="0"/>
                                  </a:rPr>
                                </m:ctrlPr>
                              </m:sSubPr>
                              <m:e>
                                <m:acc>
                                  <m:accPr>
                                    <m:chr m:val="̂"/>
                                    <m:ctrlPr>
                                      <a:rPr lang="en-US" sz="1600" b="1" i="1">
                                        <a:latin typeface="Cambria Math" panose="02040503050406030204" pitchFamily="18" charset="0"/>
                                      </a:rPr>
                                    </m:ctrlPr>
                                  </m:accPr>
                                  <m:e>
                                    <m:r>
                                      <a:rPr lang="en-US" sz="1600" b="1" i="1">
                                        <a:latin typeface="Cambria Math" panose="02040503050406030204" pitchFamily="18" charset="0"/>
                                      </a:rPr>
                                      <m:t>𝒚</m:t>
                                    </m:r>
                                  </m:e>
                                </m:acc>
                              </m:e>
                              <m:sub>
                                <m:r>
                                  <a:rPr lang="en-US" sz="1600" b="1" i="1">
                                    <a:latin typeface="Cambria Math" panose="02040503050406030204" pitchFamily="18" charset="0"/>
                                  </a:rPr>
                                  <m:t>𝒊</m:t>
                                </m:r>
                              </m:sub>
                            </m:sSub>
                          </m:e>
                        </m:d>
                      </m:e>
                    </m:nary>
                  </m:oMath>
                </a14:m>
                <a:endParaRPr lang="en-US" sz="2800" b="1" dirty="0"/>
              </a:p>
              <a:p>
                <a:pPr>
                  <a:lnSpc>
                    <a:spcPct val="100000"/>
                  </a:lnSpc>
                </a:pPr>
                <a:endParaRPr lang="en-US" sz="2400" dirty="0"/>
              </a:p>
              <a:p>
                <a:endParaRPr lang="en-US" sz="2800" dirty="0"/>
              </a:p>
              <a:p>
                <a:endParaRPr lang="en-US" sz="2800" dirty="0"/>
              </a:p>
              <a:p>
                <a:endParaRPr lang="en-US" sz="2800" dirty="0"/>
              </a:p>
            </p:txBody>
          </p:sp>
        </mc:Choice>
        <mc:Fallback>
          <p:sp>
            <p:nvSpPr>
              <p:cNvPr id="9" name="Content Placeholder 2">
                <a:extLst>
                  <a:ext uri="{FF2B5EF4-FFF2-40B4-BE49-F238E27FC236}">
                    <a16:creationId xmlns:a16="http://schemas.microsoft.com/office/drawing/2014/main" id="{A8681140-580A-41CA-A5E3-5CF76227B5B4}"/>
                  </a:ext>
                </a:extLst>
              </p:cNvPr>
              <p:cNvSpPr txBox="1">
                <a:spLocks noRot="1" noChangeAspect="1" noMove="1" noResize="1" noEditPoints="1" noAdjustHandles="1" noChangeArrowheads="1" noChangeShapeType="1" noTextEdit="1"/>
              </p:cNvSpPr>
              <p:nvPr/>
            </p:nvSpPr>
            <p:spPr>
              <a:xfrm>
                <a:off x="9226793" y="1269245"/>
                <a:ext cx="2845938" cy="852488"/>
              </a:xfrm>
              <a:prstGeom prst="rect">
                <a:avLst/>
              </a:prstGeom>
              <a:blipFill>
                <a:blip r:embed="rId3"/>
                <a:stretch>
                  <a:fillRect l="-4077" t="-1429" b="-5785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graphicFrame>
            <p:nvGraphicFramePr>
              <p:cNvPr id="4" name="Table 3">
                <a:extLst>
                  <a:ext uri="{FF2B5EF4-FFF2-40B4-BE49-F238E27FC236}">
                    <a16:creationId xmlns:a16="http://schemas.microsoft.com/office/drawing/2014/main" id="{F886EEE2-0E3E-4382-9B50-2B19CEBE5C19}"/>
                  </a:ext>
                </a:extLst>
              </p:cNvPr>
              <p:cNvGraphicFramePr>
                <a:graphicFrameLocks noGrp="1"/>
              </p:cNvGraphicFramePr>
              <p:nvPr>
                <p:extLst>
                  <p:ext uri="{D42A27DB-BD31-4B8C-83A1-F6EECF244321}">
                    <p14:modId xmlns:p14="http://schemas.microsoft.com/office/powerpoint/2010/main" val="2120840508"/>
                  </p:ext>
                </p:extLst>
              </p:nvPr>
            </p:nvGraphicFramePr>
            <p:xfrm>
              <a:off x="6673488" y="2383799"/>
              <a:ext cx="4498095" cy="3676714"/>
            </p:xfrm>
            <a:graphic>
              <a:graphicData uri="http://schemas.openxmlformats.org/drawingml/2006/table">
                <a:tbl>
                  <a:tblPr firstRow="1" bandRow="1">
                    <a:tableStyleId>{5C22544A-7EE6-4342-B048-85BDC9FD1C3A}</a:tableStyleId>
                  </a:tblPr>
                  <a:tblGrid>
                    <a:gridCol w="465929">
                      <a:extLst>
                        <a:ext uri="{9D8B030D-6E8A-4147-A177-3AD203B41FA5}">
                          <a16:colId xmlns:a16="http://schemas.microsoft.com/office/drawing/2014/main" val="147587586"/>
                        </a:ext>
                      </a:extLst>
                    </a:gridCol>
                    <a:gridCol w="593703">
                      <a:extLst>
                        <a:ext uri="{9D8B030D-6E8A-4147-A177-3AD203B41FA5}">
                          <a16:colId xmlns:a16="http://schemas.microsoft.com/office/drawing/2014/main" val="490821753"/>
                        </a:ext>
                      </a:extLst>
                    </a:gridCol>
                    <a:gridCol w="593703">
                      <a:extLst>
                        <a:ext uri="{9D8B030D-6E8A-4147-A177-3AD203B41FA5}">
                          <a16:colId xmlns:a16="http://schemas.microsoft.com/office/drawing/2014/main" val="3078910037"/>
                        </a:ext>
                      </a:extLst>
                    </a:gridCol>
                    <a:gridCol w="801171">
                      <a:extLst>
                        <a:ext uri="{9D8B030D-6E8A-4147-A177-3AD203B41FA5}">
                          <a16:colId xmlns:a16="http://schemas.microsoft.com/office/drawing/2014/main" val="2788148413"/>
                        </a:ext>
                      </a:extLst>
                    </a:gridCol>
                    <a:gridCol w="801171">
                      <a:extLst>
                        <a:ext uri="{9D8B030D-6E8A-4147-A177-3AD203B41FA5}">
                          <a16:colId xmlns:a16="http://schemas.microsoft.com/office/drawing/2014/main" val="1552223156"/>
                        </a:ext>
                      </a:extLst>
                    </a:gridCol>
                    <a:gridCol w="530570">
                      <a:extLst>
                        <a:ext uri="{9D8B030D-6E8A-4147-A177-3AD203B41FA5}">
                          <a16:colId xmlns:a16="http://schemas.microsoft.com/office/drawing/2014/main" val="3561707514"/>
                        </a:ext>
                      </a:extLst>
                    </a:gridCol>
                    <a:gridCol w="711848">
                      <a:extLst>
                        <a:ext uri="{9D8B030D-6E8A-4147-A177-3AD203B41FA5}">
                          <a16:colId xmlns:a16="http://schemas.microsoft.com/office/drawing/2014/main" val="1353147961"/>
                        </a:ext>
                      </a:extLst>
                    </a:gridCol>
                  </a:tblGrid>
                  <a:tr h="149255">
                    <a:tc>
                      <a:txBody>
                        <a:bodyPr/>
                        <a:lstStyle/>
                        <a:p>
                          <a:pPr algn="ctr"/>
                          <a:r>
                            <a:rPr lang="en-US" sz="1400" b="1" dirty="0"/>
                            <a:t>#</a:t>
                          </a:r>
                        </a:p>
                      </a:txBody>
                      <a:tcPr/>
                    </a:tc>
                    <a:tc>
                      <a:txBody>
                        <a:bodyPr/>
                        <a:lstStyle/>
                        <a:p>
                          <a:pPr algn="ctr"/>
                          <a:r>
                            <a:rPr lang="en-US" sz="1400" dirty="0"/>
                            <a:t>X</a:t>
                          </a:r>
                        </a:p>
                      </a:txBody>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rPr>
                                  <m:t>𝒇</m:t>
                                </m:r>
                                <m:r>
                                  <a:rPr lang="en-US" sz="1400" b="1" i="1" smtClean="0">
                                    <a:latin typeface="Cambria Math" panose="02040503050406030204" pitchFamily="18" charset="0"/>
                                  </a:rPr>
                                  <m:t>(</m:t>
                                </m:r>
                                <m:r>
                                  <a:rPr lang="en-US" sz="1400" b="1" i="1" smtClean="0">
                                    <a:latin typeface="Cambria Math" panose="02040503050406030204" pitchFamily="18" charset="0"/>
                                  </a:rPr>
                                  <m:t>𝒙</m:t>
                                </m:r>
                                <m:r>
                                  <a:rPr lang="en-US" sz="1400" b="1" i="1" smtClean="0">
                                    <a:latin typeface="Cambria Math" panose="02040503050406030204" pitchFamily="18" charset="0"/>
                                  </a:rPr>
                                  <m:t>)</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1" i="1" smtClean="0">
                                        <a:latin typeface="Cambria Math" panose="02040503050406030204" pitchFamily="18" charset="0"/>
                                      </a:rPr>
                                      <m:t>𝒇</m:t>
                                    </m:r>
                                  </m:e>
                                  <m:sub>
                                    <m:r>
                                      <a:rPr lang="en-US" sz="1400" b="1" i="1" smtClean="0">
                                        <a:latin typeface="Cambria Math" panose="02040503050406030204" pitchFamily="18" charset="0"/>
                                      </a:rPr>
                                      <m:t>𝒑𝒓𝒆𝒅</m:t>
                                    </m:r>
                                  </m:sub>
                                </m:sSub>
                                <m:d>
                                  <m:dPr>
                                    <m:ctrlPr>
                                      <a:rPr lang="en-US" sz="1400" b="1" i="1" smtClean="0">
                                        <a:latin typeface="Cambria Math" panose="02040503050406030204" pitchFamily="18" charset="0"/>
                                      </a:rPr>
                                    </m:ctrlPr>
                                  </m:dPr>
                                  <m:e>
                                    <m:r>
                                      <a:rPr lang="en-US" sz="1400" b="1" i="1" smtClean="0">
                                        <a:latin typeface="Cambria Math" panose="02040503050406030204" pitchFamily="18" charset="0"/>
                                      </a:rPr>
                                      <m:t>𝒙</m:t>
                                    </m:r>
                                  </m:e>
                                </m:d>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rPr>
                                  <m:t>𝒚</m:t>
                                </m:r>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sSup>
                                  <m:sSupPr>
                                    <m:ctrlPr>
                                      <a:rPr lang="en-US" sz="1400" i="1" smtClean="0">
                                        <a:latin typeface="Cambria Math" panose="02040503050406030204" pitchFamily="18" charset="0"/>
                                      </a:rPr>
                                    </m:ctrlPr>
                                  </m:sSupPr>
                                  <m:e>
                                    <m:r>
                                      <a:rPr lang="en-US" sz="1400" b="1"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𝒚</m:t>
                                    </m:r>
                                  </m:e>
                                  <m:sup>
                                    <m:r>
                                      <a:rPr lang="en-US" sz="1400" b="1" i="1" smtClean="0">
                                        <a:latin typeface="Cambria Math" panose="02040503050406030204" pitchFamily="18" charset="0"/>
                                      </a:rPr>
                                      <m:t>𝟐</m:t>
                                    </m:r>
                                  </m:sup>
                                </m:sSup>
                              </m:oMath>
                            </m:oMathPara>
                          </a14:m>
                          <a:endParaRPr lang="en-US" sz="1400" dirty="0"/>
                        </a:p>
                      </a:txBody>
                      <a:tcPr/>
                    </a:tc>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US" sz="1400" i="1" smtClean="0">
                                        <a:latin typeface="Cambria Math" panose="02040503050406030204" pitchFamily="18" charset="0"/>
                                      </a:rPr>
                                    </m:ctrlPr>
                                  </m:dPr>
                                  <m:e>
                                    <m:r>
                                      <a:rPr lang="en-US" sz="1400" i="1" smtClean="0">
                                        <a:latin typeface="Cambria Math" panose="02040503050406030204" pitchFamily="18" charset="0"/>
                                        <a:ea typeface="Cambria Math" panose="02040503050406030204" pitchFamily="18" charset="0"/>
                                      </a:rPr>
                                      <m:t>∆</m:t>
                                    </m:r>
                                    <m:r>
                                      <a:rPr lang="en-US" sz="1400" b="1" i="1" smtClean="0">
                                        <a:latin typeface="Cambria Math" panose="02040503050406030204" pitchFamily="18" charset="0"/>
                                        <a:ea typeface="Cambria Math" panose="02040503050406030204" pitchFamily="18" charset="0"/>
                                      </a:rPr>
                                      <m:t>𝒚</m:t>
                                    </m:r>
                                  </m:e>
                                </m:d>
                              </m:oMath>
                            </m:oMathPara>
                          </a14:m>
                          <a:endParaRPr lang="en-US" sz="1400" dirty="0"/>
                        </a:p>
                      </a:txBody>
                      <a:tcPr/>
                    </a:tc>
                    <a:extLst>
                      <a:ext uri="{0D108BD9-81ED-4DB2-BD59-A6C34878D82A}">
                        <a16:rowId xmlns:a16="http://schemas.microsoft.com/office/drawing/2014/main" val="4109647042"/>
                      </a:ext>
                    </a:extLst>
                  </a:tr>
                  <a:tr h="149255">
                    <a:tc>
                      <a:txBody>
                        <a:bodyPr/>
                        <a:lstStyle/>
                        <a:p>
                          <a:pPr algn="ctr"/>
                          <a:r>
                            <a:rPr lang="en-US" sz="1400" b="1" dirty="0"/>
                            <a:t>1</a:t>
                          </a:r>
                        </a:p>
                      </a:txBody>
                      <a:tcPr/>
                    </a:tc>
                    <a:tc>
                      <a:txBody>
                        <a:bodyPr/>
                        <a:lstStyle/>
                        <a:p>
                          <a:pPr algn="ct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0.442</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-0.358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0.128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0.358</a:t>
                          </a:r>
                        </a:p>
                      </a:txBody>
                      <a:tcPr marL="7620" marR="7620" marT="7620" marB="0" anchor="b"/>
                    </a:tc>
                    <a:extLst>
                      <a:ext uri="{0D108BD9-81ED-4DB2-BD59-A6C34878D82A}">
                        <a16:rowId xmlns:a16="http://schemas.microsoft.com/office/drawing/2014/main" val="2801942358"/>
                      </a:ext>
                    </a:extLst>
                  </a:tr>
                  <a:tr h="149255">
                    <a:tc>
                      <a:txBody>
                        <a:bodyPr/>
                        <a:lstStyle/>
                        <a:p>
                          <a:pPr algn="ctr"/>
                          <a:r>
                            <a:rPr lang="en-US" sz="1400" b="1" dirty="0"/>
                            <a:t>2</a:t>
                          </a:r>
                        </a:p>
                      </a:txBody>
                      <a:tcPr/>
                    </a:tc>
                    <a:tc>
                      <a:txBody>
                        <a:bodyPr/>
                        <a:lstStyle/>
                        <a:p>
                          <a:pPr algn="ctr" fontAlgn="b"/>
                          <a:r>
                            <a:rPr lang="en-US" sz="1100" b="0" i="0" u="none" strike="noStrike">
                              <a:solidFill>
                                <a:srgbClr val="000000"/>
                              </a:solidFill>
                              <a:effectLst/>
                              <a:latin typeface="Calibri" panose="020F0502020204030204" pitchFamily="34" charset="0"/>
                            </a:rPr>
                            <a:t>1</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1.098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1.7</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-0.602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0.362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0.602</a:t>
                          </a:r>
                        </a:p>
                      </a:txBody>
                      <a:tcPr marL="7620" marR="7620" marT="7620" marB="0" anchor="b"/>
                    </a:tc>
                    <a:extLst>
                      <a:ext uri="{0D108BD9-81ED-4DB2-BD59-A6C34878D82A}">
                        <a16:rowId xmlns:a16="http://schemas.microsoft.com/office/drawing/2014/main" val="3612221395"/>
                      </a:ext>
                    </a:extLst>
                  </a:tr>
                  <a:tr h="149255">
                    <a:tc>
                      <a:txBody>
                        <a:bodyPr/>
                        <a:lstStyle/>
                        <a:p>
                          <a:pPr algn="ctr"/>
                          <a:r>
                            <a:rPr lang="en-US" sz="1400" b="1" dirty="0"/>
                            <a:t>3</a:t>
                          </a:r>
                        </a:p>
                      </a:txBody>
                      <a:tcPr/>
                    </a:tc>
                    <a:tc>
                      <a:txBody>
                        <a:bodyPr/>
                        <a:lstStyle/>
                        <a:p>
                          <a:pPr algn="ctr" fontAlgn="b"/>
                          <a:r>
                            <a:rPr lang="en-US" sz="1100" b="0" i="0" u="none" strike="noStrike">
                              <a:solidFill>
                                <a:srgbClr val="000000"/>
                              </a:solidFill>
                              <a:effectLst/>
                              <a:latin typeface="Calibri" panose="020F0502020204030204" pitchFamily="34" charset="0"/>
                            </a:rPr>
                            <a:t>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2.179</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-0.421</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0.177</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0.421</a:t>
                          </a:r>
                        </a:p>
                      </a:txBody>
                      <a:tcPr marL="7620" marR="7620" marT="7620" marB="0" anchor="b"/>
                    </a:tc>
                    <a:extLst>
                      <a:ext uri="{0D108BD9-81ED-4DB2-BD59-A6C34878D82A}">
                        <a16:rowId xmlns:a16="http://schemas.microsoft.com/office/drawing/2014/main" val="2441277417"/>
                      </a:ext>
                    </a:extLst>
                  </a:tr>
                  <a:tr h="149255">
                    <a:tc>
                      <a:txBody>
                        <a:bodyPr/>
                        <a:lstStyle/>
                        <a:p>
                          <a:pPr algn="ctr"/>
                          <a:r>
                            <a:rPr lang="en-US" sz="1400" b="1" dirty="0"/>
                            <a:t>4</a:t>
                          </a:r>
                        </a:p>
                      </a:txBody>
                      <a:tcPr/>
                    </a:tc>
                    <a:tc>
                      <a:txBody>
                        <a:bodyPr/>
                        <a:lstStyle/>
                        <a:p>
                          <a:pPr algn="ctr" fontAlgn="b"/>
                          <a:r>
                            <a:rPr lang="en-US" sz="1100" b="0" i="0" u="none" strike="noStrike">
                              <a:solidFill>
                                <a:srgbClr val="000000"/>
                              </a:solidFill>
                              <a:effectLst/>
                              <a:latin typeface="Calibri" panose="020F0502020204030204" pitchFamily="34" charset="0"/>
                            </a:rPr>
                            <a:t>3</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1.828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3.5</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-1.672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2.794</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1.672</a:t>
                          </a:r>
                        </a:p>
                      </a:txBody>
                      <a:tcPr marL="7620" marR="7620" marT="7620" marB="0" anchor="b"/>
                    </a:tc>
                    <a:extLst>
                      <a:ext uri="{0D108BD9-81ED-4DB2-BD59-A6C34878D82A}">
                        <a16:rowId xmlns:a16="http://schemas.microsoft.com/office/drawing/2014/main" val="781195861"/>
                      </a:ext>
                    </a:extLst>
                  </a:tr>
                  <a:tr h="149255">
                    <a:tc>
                      <a:txBody>
                        <a:bodyPr/>
                        <a:lstStyle/>
                        <a:p>
                          <a:pPr algn="ctr"/>
                          <a:r>
                            <a:rPr lang="en-US" sz="1400" b="1" dirty="0"/>
                            <a:t>5</a:t>
                          </a:r>
                        </a:p>
                      </a:txBody>
                      <a:tcPr/>
                    </a:tc>
                    <a:tc>
                      <a:txBody>
                        <a:bodyPr/>
                        <a:lstStyle/>
                        <a:p>
                          <a:pPr algn="ctr" fontAlgn="b"/>
                          <a:r>
                            <a:rPr lang="en-US" sz="1100" b="0" i="0" u="none" strike="noStrike">
                              <a:solidFill>
                                <a:srgbClr val="000000"/>
                              </a:solidFill>
                              <a:effectLst/>
                              <a:latin typeface="Calibri" panose="020F0502020204030204" pitchFamily="34" charset="0"/>
                            </a:rPr>
                            <a:t>4</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3.458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4.4</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-0.942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0.888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0.942</a:t>
                          </a:r>
                        </a:p>
                      </a:txBody>
                      <a:tcPr marL="7620" marR="7620" marT="7620" marB="0" anchor="b"/>
                    </a:tc>
                    <a:extLst>
                      <a:ext uri="{0D108BD9-81ED-4DB2-BD59-A6C34878D82A}">
                        <a16:rowId xmlns:a16="http://schemas.microsoft.com/office/drawing/2014/main" val="3135894562"/>
                      </a:ext>
                    </a:extLst>
                  </a:tr>
                  <a:tr h="149255">
                    <a:tc>
                      <a:txBody>
                        <a:bodyPr/>
                        <a:lstStyle/>
                        <a:p>
                          <a:pPr algn="ctr"/>
                          <a:r>
                            <a:rPr lang="en-US" sz="1400" b="1" dirty="0"/>
                            <a:t>6</a:t>
                          </a:r>
                        </a:p>
                      </a:txBody>
                      <a:tcPr/>
                    </a:tc>
                    <a:tc>
                      <a:txBody>
                        <a:bodyPr/>
                        <a:lstStyle/>
                        <a:p>
                          <a:pPr algn="ctr" fontAlgn="b"/>
                          <a:r>
                            <a:rPr lang="en-US" sz="1100" b="0" i="0" u="none" strike="noStrike">
                              <a:solidFill>
                                <a:srgbClr val="000000"/>
                              </a:solidFill>
                              <a:effectLst/>
                              <a:latin typeface="Calibri" panose="020F0502020204030204" pitchFamily="34" charset="0"/>
                            </a:rPr>
                            <a:t>5</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5.280</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5.3</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-0.020</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0.000</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0.020</a:t>
                          </a:r>
                        </a:p>
                      </a:txBody>
                      <a:tcPr marL="7620" marR="7620" marT="7620" marB="0" anchor="b"/>
                    </a:tc>
                    <a:extLst>
                      <a:ext uri="{0D108BD9-81ED-4DB2-BD59-A6C34878D82A}">
                        <a16:rowId xmlns:a16="http://schemas.microsoft.com/office/drawing/2014/main" val="35547863"/>
                      </a:ext>
                    </a:extLst>
                  </a:tr>
                  <a:tr h="149255">
                    <a:tc>
                      <a:txBody>
                        <a:bodyPr/>
                        <a:lstStyle/>
                        <a:p>
                          <a:pPr algn="ctr"/>
                          <a:r>
                            <a:rPr lang="en-US" sz="1400" b="1" dirty="0"/>
                            <a:t>7</a:t>
                          </a:r>
                        </a:p>
                      </a:txBody>
                      <a:tcPr/>
                    </a:tc>
                    <a:tc>
                      <a:txBody>
                        <a:bodyPr/>
                        <a:lstStyle/>
                        <a:p>
                          <a:pPr algn="ctr" fontAlgn="b"/>
                          <a:r>
                            <a:rPr lang="en-US" sz="1100" b="0" i="0" u="none" strike="noStrike">
                              <a:solidFill>
                                <a:srgbClr val="000000"/>
                              </a:solidFill>
                              <a:effectLst/>
                              <a:latin typeface="Calibri" panose="020F0502020204030204" pitchFamily="34" charset="0"/>
                            </a:rPr>
                            <a:t>6</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6.470</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6.2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0.270</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0.073</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0.270</a:t>
                          </a:r>
                        </a:p>
                      </a:txBody>
                      <a:tcPr marL="7620" marR="7620" marT="7620" marB="0" anchor="b"/>
                    </a:tc>
                    <a:extLst>
                      <a:ext uri="{0D108BD9-81ED-4DB2-BD59-A6C34878D82A}">
                        <a16:rowId xmlns:a16="http://schemas.microsoft.com/office/drawing/2014/main" val="3945015929"/>
                      </a:ext>
                    </a:extLst>
                  </a:tr>
                  <a:tr h="149255">
                    <a:tc>
                      <a:txBody>
                        <a:bodyPr/>
                        <a:lstStyle/>
                        <a:p>
                          <a:pPr algn="ctr"/>
                          <a:r>
                            <a:rPr lang="en-US" sz="1400" b="1" dirty="0"/>
                            <a:t>8</a:t>
                          </a:r>
                        </a:p>
                      </a:txBody>
                      <a:tcPr/>
                    </a:tc>
                    <a:tc>
                      <a:txBody>
                        <a:bodyPr/>
                        <a:lstStyle/>
                        <a:p>
                          <a:pPr algn="ctr" fontAlgn="b"/>
                          <a:r>
                            <a:rPr lang="en-US" sz="1100" b="0" i="0" u="none" strike="noStrike">
                              <a:solidFill>
                                <a:srgbClr val="000000"/>
                              </a:solidFill>
                              <a:effectLst/>
                              <a:latin typeface="Calibri" panose="020F0502020204030204" pitchFamily="34" charset="0"/>
                            </a:rPr>
                            <a:t>7</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6.511</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7.1</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-0.589</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0.347</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0.589</a:t>
                          </a:r>
                        </a:p>
                      </a:txBody>
                      <a:tcPr marL="7620" marR="7620" marT="7620" marB="0" anchor="b"/>
                    </a:tc>
                    <a:extLst>
                      <a:ext uri="{0D108BD9-81ED-4DB2-BD59-A6C34878D82A}">
                        <a16:rowId xmlns:a16="http://schemas.microsoft.com/office/drawing/2014/main" val="3233497558"/>
                      </a:ext>
                    </a:extLst>
                  </a:tr>
                  <a:tr h="149255">
                    <a:tc>
                      <a:txBody>
                        <a:bodyPr/>
                        <a:lstStyle/>
                        <a:p>
                          <a:pPr algn="ctr"/>
                          <a:r>
                            <a:rPr lang="en-US" sz="1400" b="1" dirty="0"/>
                            <a:t>9</a:t>
                          </a:r>
                        </a:p>
                      </a:txBody>
                      <a:tcPr/>
                    </a:tc>
                    <a:tc>
                      <a:txBody>
                        <a:bodyPr/>
                        <a:lstStyle/>
                        <a:p>
                          <a:pPr algn="ctr" fontAlgn="b"/>
                          <a:r>
                            <a:rPr lang="en-US" sz="1100" b="0" i="0" u="none" strike="noStrike">
                              <a:solidFill>
                                <a:srgbClr val="000000"/>
                              </a:solidFill>
                              <a:effectLst/>
                              <a:latin typeface="Calibri" panose="020F0502020204030204" pitchFamily="34" charset="0"/>
                            </a:rPr>
                            <a:t>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8.252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0.252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0.063</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0.252</a:t>
                          </a:r>
                        </a:p>
                      </a:txBody>
                      <a:tcPr marL="7620" marR="7620" marT="7620" marB="0" anchor="b"/>
                    </a:tc>
                    <a:extLst>
                      <a:ext uri="{0D108BD9-81ED-4DB2-BD59-A6C34878D82A}">
                        <a16:rowId xmlns:a16="http://schemas.microsoft.com/office/drawing/2014/main" val="2704967716"/>
                      </a:ext>
                    </a:extLst>
                  </a:tr>
                  <a:tr h="149255">
                    <a:tc>
                      <a:txBody>
                        <a:bodyPr/>
                        <a:lstStyle/>
                        <a:p>
                          <a:pPr algn="ctr"/>
                          <a:r>
                            <a:rPr lang="en-US" sz="1400" b="1" dirty="0"/>
                            <a:t>10</a:t>
                          </a:r>
                        </a:p>
                      </a:txBody>
                      <a:tcPr/>
                    </a:tc>
                    <a:tc>
                      <a:txBody>
                        <a:bodyPr/>
                        <a:lstStyle/>
                        <a:p>
                          <a:pPr algn="ctr" fontAlgn="b"/>
                          <a:r>
                            <a:rPr lang="en-US" sz="1100" b="0" i="0" u="none" strike="noStrike" dirty="0">
                              <a:solidFill>
                                <a:srgbClr val="000000"/>
                              </a:solidFill>
                              <a:effectLst/>
                              <a:latin typeface="Calibri" panose="020F0502020204030204" pitchFamily="34" charset="0"/>
                            </a:rPr>
                            <a:t>9</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9.203</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8.9</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0.303</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0.092</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0.303</a:t>
                          </a:r>
                        </a:p>
                      </a:txBody>
                      <a:tcPr marL="7620" marR="7620" marT="7620" marB="0" anchor="b"/>
                    </a:tc>
                    <a:extLst>
                      <a:ext uri="{0D108BD9-81ED-4DB2-BD59-A6C34878D82A}">
                        <a16:rowId xmlns:a16="http://schemas.microsoft.com/office/drawing/2014/main" val="4023714897"/>
                      </a:ext>
                    </a:extLst>
                  </a:tr>
                  <a:tr h="149255">
                    <a:tc gridSpan="5">
                      <a:txBody>
                        <a:bodyPr/>
                        <a:lstStyle/>
                        <a:p>
                          <a:pPr algn="ctr"/>
                          <a:r>
                            <a:rPr lang="en-US" sz="1400" b="1" dirty="0">
                              <a:solidFill>
                                <a:schemeClr val="bg1"/>
                              </a:solidFill>
                            </a:rPr>
                            <a:t>Total / N</a:t>
                          </a:r>
                        </a:p>
                      </a:txBody>
                      <a:tcPr>
                        <a:solidFill>
                          <a:srgbClr val="D34817"/>
                        </a:solidFill>
                      </a:tcPr>
                    </a:tc>
                    <a:tc hMerge="1">
                      <a:txBody>
                        <a:bodyPr/>
                        <a:lstStyle/>
                        <a:p>
                          <a:endParaRPr lang="en-US" sz="1400" dirty="0"/>
                        </a:p>
                      </a:txBody>
                      <a:tcPr/>
                    </a:tc>
                    <a:tc hMerge="1">
                      <a:txBody>
                        <a:bodyPr/>
                        <a:lstStyle/>
                        <a:p>
                          <a:pPr algn="ctr"/>
                          <a:endParaRPr lang="en-US" sz="1400" b="1" dirty="0">
                            <a:solidFill>
                              <a:schemeClr val="bg1"/>
                            </a:solidFill>
                          </a:endParaRPr>
                        </a:p>
                      </a:txBody>
                      <a:tcPr>
                        <a:solidFill>
                          <a:srgbClr val="D34817"/>
                        </a:solidFill>
                      </a:tcPr>
                    </a:tc>
                    <a:tc hMerge="1">
                      <a:txBody>
                        <a:bodyPr/>
                        <a:lstStyle/>
                        <a:p>
                          <a:pPr algn="ctr"/>
                          <a:endParaRPr lang="en-US" sz="1400" b="1" dirty="0">
                            <a:solidFill>
                              <a:schemeClr val="bg1"/>
                            </a:solidFill>
                          </a:endParaRPr>
                        </a:p>
                      </a:txBody>
                      <a:tcPr>
                        <a:solidFill>
                          <a:srgbClr val="D34817"/>
                        </a:solidFill>
                      </a:tcPr>
                    </a:tc>
                    <a:tc hMerge="1">
                      <a:txBody>
                        <a:bodyPr/>
                        <a:lstStyle/>
                        <a:p>
                          <a:pPr algn="ctr"/>
                          <a:endParaRPr lang="en-US" sz="1400" b="1" dirty="0">
                            <a:solidFill>
                              <a:schemeClr val="bg1"/>
                            </a:solidFill>
                          </a:endParaRPr>
                        </a:p>
                      </a:txBody>
                      <a:tcPr>
                        <a:solidFill>
                          <a:srgbClr val="D34817"/>
                        </a:solidFill>
                      </a:tcPr>
                    </a:tc>
                    <a:tc>
                      <a:txBody>
                        <a:bodyPr/>
                        <a:lstStyle/>
                        <a:p>
                          <a:pPr algn="ctr" fontAlgn="b"/>
                          <a:r>
                            <a:rPr lang="en-US" sz="1400" b="1" i="0" u="none" strike="noStrike" dirty="0">
                              <a:solidFill>
                                <a:srgbClr val="000000"/>
                              </a:solidFill>
                              <a:effectLst/>
                              <a:latin typeface="Calibri" panose="020F0502020204030204" pitchFamily="34" charset="0"/>
                            </a:rPr>
                            <a:t>0.493</a:t>
                          </a:r>
                        </a:p>
                      </a:txBody>
                      <a:tcPr marL="7620" marR="7620" marT="7620" marB="0" anchor="b"/>
                    </a:tc>
                    <a:tc>
                      <a:txBody>
                        <a:bodyPr/>
                        <a:lstStyle/>
                        <a:p>
                          <a:pPr algn="ctr" fontAlgn="b"/>
                          <a:r>
                            <a:rPr lang="en-US" sz="1400" b="1" i="0" u="none" strike="noStrike" dirty="0">
                              <a:solidFill>
                                <a:srgbClr val="000000"/>
                              </a:solidFill>
                              <a:effectLst/>
                              <a:latin typeface="Calibri" panose="020F0502020204030204" pitchFamily="34" charset="0"/>
                            </a:rPr>
                            <a:t>0.543</a:t>
                          </a:r>
                        </a:p>
                      </a:txBody>
                      <a:tcPr marL="7620" marR="7620" marT="7620" marB="0" anchor="b"/>
                    </a:tc>
                    <a:extLst>
                      <a:ext uri="{0D108BD9-81ED-4DB2-BD59-A6C34878D82A}">
                        <a16:rowId xmlns:a16="http://schemas.microsoft.com/office/drawing/2014/main" val="1796160488"/>
                      </a:ext>
                    </a:extLst>
                  </a:tr>
                </a:tbl>
              </a:graphicData>
            </a:graphic>
          </p:graphicFrame>
        </mc:Choice>
        <mc:Fallback>
          <p:graphicFrame>
            <p:nvGraphicFramePr>
              <p:cNvPr id="4" name="Table 3">
                <a:extLst>
                  <a:ext uri="{FF2B5EF4-FFF2-40B4-BE49-F238E27FC236}">
                    <a16:creationId xmlns:a16="http://schemas.microsoft.com/office/drawing/2014/main" id="{F886EEE2-0E3E-4382-9B50-2B19CEBE5C19}"/>
                  </a:ext>
                </a:extLst>
              </p:cNvPr>
              <p:cNvGraphicFramePr>
                <a:graphicFrameLocks noGrp="1"/>
              </p:cNvGraphicFramePr>
              <p:nvPr>
                <p:extLst>
                  <p:ext uri="{D42A27DB-BD31-4B8C-83A1-F6EECF244321}">
                    <p14:modId xmlns:p14="http://schemas.microsoft.com/office/powerpoint/2010/main" val="2120840508"/>
                  </p:ext>
                </p:extLst>
              </p:nvPr>
            </p:nvGraphicFramePr>
            <p:xfrm>
              <a:off x="6673488" y="2383799"/>
              <a:ext cx="4498095" cy="3676714"/>
            </p:xfrm>
            <a:graphic>
              <a:graphicData uri="http://schemas.openxmlformats.org/drawingml/2006/table">
                <a:tbl>
                  <a:tblPr firstRow="1" bandRow="1">
                    <a:tableStyleId>{5C22544A-7EE6-4342-B048-85BDC9FD1C3A}</a:tableStyleId>
                  </a:tblPr>
                  <a:tblGrid>
                    <a:gridCol w="465929">
                      <a:extLst>
                        <a:ext uri="{9D8B030D-6E8A-4147-A177-3AD203B41FA5}">
                          <a16:colId xmlns:a16="http://schemas.microsoft.com/office/drawing/2014/main" val="147587586"/>
                        </a:ext>
                      </a:extLst>
                    </a:gridCol>
                    <a:gridCol w="593703">
                      <a:extLst>
                        <a:ext uri="{9D8B030D-6E8A-4147-A177-3AD203B41FA5}">
                          <a16:colId xmlns:a16="http://schemas.microsoft.com/office/drawing/2014/main" val="490821753"/>
                        </a:ext>
                      </a:extLst>
                    </a:gridCol>
                    <a:gridCol w="593703">
                      <a:extLst>
                        <a:ext uri="{9D8B030D-6E8A-4147-A177-3AD203B41FA5}">
                          <a16:colId xmlns:a16="http://schemas.microsoft.com/office/drawing/2014/main" val="3078910037"/>
                        </a:ext>
                      </a:extLst>
                    </a:gridCol>
                    <a:gridCol w="801171">
                      <a:extLst>
                        <a:ext uri="{9D8B030D-6E8A-4147-A177-3AD203B41FA5}">
                          <a16:colId xmlns:a16="http://schemas.microsoft.com/office/drawing/2014/main" val="2788148413"/>
                        </a:ext>
                      </a:extLst>
                    </a:gridCol>
                    <a:gridCol w="801171">
                      <a:extLst>
                        <a:ext uri="{9D8B030D-6E8A-4147-A177-3AD203B41FA5}">
                          <a16:colId xmlns:a16="http://schemas.microsoft.com/office/drawing/2014/main" val="1552223156"/>
                        </a:ext>
                      </a:extLst>
                    </a:gridCol>
                    <a:gridCol w="530570">
                      <a:extLst>
                        <a:ext uri="{9D8B030D-6E8A-4147-A177-3AD203B41FA5}">
                          <a16:colId xmlns:a16="http://schemas.microsoft.com/office/drawing/2014/main" val="3561707514"/>
                        </a:ext>
                      </a:extLst>
                    </a:gridCol>
                    <a:gridCol w="711848">
                      <a:extLst>
                        <a:ext uri="{9D8B030D-6E8A-4147-A177-3AD203B41FA5}">
                          <a16:colId xmlns:a16="http://schemas.microsoft.com/office/drawing/2014/main" val="1353147961"/>
                        </a:ext>
                      </a:extLst>
                    </a:gridCol>
                  </a:tblGrid>
                  <a:tr h="323914">
                    <a:tc>
                      <a:txBody>
                        <a:bodyPr/>
                        <a:lstStyle/>
                        <a:p>
                          <a:pPr algn="ctr"/>
                          <a:r>
                            <a:rPr lang="en-US" sz="1400" b="1" dirty="0"/>
                            <a:t>#</a:t>
                          </a:r>
                        </a:p>
                      </a:txBody>
                      <a:tcPr/>
                    </a:tc>
                    <a:tc>
                      <a:txBody>
                        <a:bodyPr/>
                        <a:lstStyle/>
                        <a:p>
                          <a:pPr algn="ctr"/>
                          <a:r>
                            <a:rPr lang="en-US" sz="1400" dirty="0"/>
                            <a:t>X</a:t>
                          </a:r>
                        </a:p>
                      </a:txBody>
                      <a:tcPr/>
                    </a:tc>
                    <a:tc>
                      <a:txBody>
                        <a:bodyPr/>
                        <a:lstStyle/>
                        <a:p>
                          <a:endParaRPr lang="en-US"/>
                        </a:p>
                      </a:txBody>
                      <a:tcPr>
                        <a:blipFill>
                          <a:blip r:embed="rId4"/>
                          <a:stretch>
                            <a:fillRect l="-178571" t="-3774" r="-480612" b="-1071698"/>
                          </a:stretch>
                        </a:blipFill>
                      </a:tcPr>
                    </a:tc>
                    <a:tc>
                      <a:txBody>
                        <a:bodyPr/>
                        <a:lstStyle/>
                        <a:p>
                          <a:endParaRPr lang="en-US"/>
                        </a:p>
                      </a:txBody>
                      <a:tcPr>
                        <a:blipFill>
                          <a:blip r:embed="rId4"/>
                          <a:stretch>
                            <a:fillRect l="-208397" t="-3774" r="-259542" b="-1071698"/>
                          </a:stretch>
                        </a:blipFill>
                      </a:tcPr>
                    </a:tc>
                    <a:tc>
                      <a:txBody>
                        <a:bodyPr/>
                        <a:lstStyle/>
                        <a:p>
                          <a:endParaRPr lang="en-US"/>
                        </a:p>
                      </a:txBody>
                      <a:tcPr>
                        <a:blipFill>
                          <a:blip r:embed="rId4"/>
                          <a:stretch>
                            <a:fillRect l="-306061" t="-3774" r="-157576" b="-1071698"/>
                          </a:stretch>
                        </a:blipFill>
                      </a:tcPr>
                    </a:tc>
                    <a:tc>
                      <a:txBody>
                        <a:bodyPr/>
                        <a:lstStyle/>
                        <a:p>
                          <a:endParaRPr lang="en-US"/>
                        </a:p>
                      </a:txBody>
                      <a:tcPr>
                        <a:blipFill>
                          <a:blip r:embed="rId4"/>
                          <a:stretch>
                            <a:fillRect l="-616092" t="-3774" r="-139080" b="-1071698"/>
                          </a:stretch>
                        </a:blipFill>
                      </a:tcPr>
                    </a:tc>
                    <a:tc>
                      <a:txBody>
                        <a:bodyPr/>
                        <a:lstStyle/>
                        <a:p>
                          <a:endParaRPr lang="en-US"/>
                        </a:p>
                      </a:txBody>
                      <a:tcPr>
                        <a:blipFill>
                          <a:blip r:embed="rId4"/>
                          <a:stretch>
                            <a:fillRect l="-532479" t="-3774" r="-3419" b="-1071698"/>
                          </a:stretch>
                        </a:blipFill>
                      </a:tcPr>
                    </a:tc>
                    <a:extLst>
                      <a:ext uri="{0D108BD9-81ED-4DB2-BD59-A6C34878D82A}">
                        <a16:rowId xmlns:a16="http://schemas.microsoft.com/office/drawing/2014/main" val="4109647042"/>
                      </a:ext>
                    </a:extLst>
                  </a:tr>
                  <a:tr h="304800">
                    <a:tc>
                      <a:txBody>
                        <a:bodyPr/>
                        <a:lstStyle/>
                        <a:p>
                          <a:pPr algn="ctr"/>
                          <a:r>
                            <a:rPr lang="en-US" sz="1400" b="1" dirty="0"/>
                            <a:t>1</a:t>
                          </a:r>
                        </a:p>
                      </a:txBody>
                      <a:tcPr/>
                    </a:tc>
                    <a:tc>
                      <a:txBody>
                        <a:bodyPr/>
                        <a:lstStyle/>
                        <a:p>
                          <a:pPr algn="ctr" fontAlgn="b"/>
                          <a:r>
                            <a:rPr lang="en-US" sz="1100" b="0" i="0" u="none" strike="noStrike">
                              <a:solidFill>
                                <a:srgbClr val="000000"/>
                              </a:solidFill>
                              <a:effectLst/>
                              <a:latin typeface="Calibri" panose="020F0502020204030204" pitchFamily="34" charset="0"/>
                            </a:rPr>
                            <a:t>0</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0.442</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-0.358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0.128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0.358</a:t>
                          </a:r>
                        </a:p>
                      </a:txBody>
                      <a:tcPr marL="7620" marR="7620" marT="7620" marB="0" anchor="b"/>
                    </a:tc>
                    <a:extLst>
                      <a:ext uri="{0D108BD9-81ED-4DB2-BD59-A6C34878D82A}">
                        <a16:rowId xmlns:a16="http://schemas.microsoft.com/office/drawing/2014/main" val="2801942358"/>
                      </a:ext>
                    </a:extLst>
                  </a:tr>
                  <a:tr h="304800">
                    <a:tc>
                      <a:txBody>
                        <a:bodyPr/>
                        <a:lstStyle/>
                        <a:p>
                          <a:pPr algn="ctr"/>
                          <a:r>
                            <a:rPr lang="en-US" sz="1400" b="1" dirty="0"/>
                            <a:t>2</a:t>
                          </a:r>
                        </a:p>
                      </a:txBody>
                      <a:tcPr/>
                    </a:tc>
                    <a:tc>
                      <a:txBody>
                        <a:bodyPr/>
                        <a:lstStyle/>
                        <a:p>
                          <a:pPr algn="ctr" fontAlgn="b"/>
                          <a:r>
                            <a:rPr lang="en-US" sz="1100" b="0" i="0" u="none" strike="noStrike">
                              <a:solidFill>
                                <a:srgbClr val="000000"/>
                              </a:solidFill>
                              <a:effectLst/>
                              <a:latin typeface="Calibri" panose="020F0502020204030204" pitchFamily="34" charset="0"/>
                            </a:rPr>
                            <a:t>1</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1.098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1.7</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-0.602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0.362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0.602</a:t>
                          </a:r>
                        </a:p>
                      </a:txBody>
                      <a:tcPr marL="7620" marR="7620" marT="7620" marB="0" anchor="b"/>
                    </a:tc>
                    <a:extLst>
                      <a:ext uri="{0D108BD9-81ED-4DB2-BD59-A6C34878D82A}">
                        <a16:rowId xmlns:a16="http://schemas.microsoft.com/office/drawing/2014/main" val="3612221395"/>
                      </a:ext>
                    </a:extLst>
                  </a:tr>
                  <a:tr h="304800">
                    <a:tc>
                      <a:txBody>
                        <a:bodyPr/>
                        <a:lstStyle/>
                        <a:p>
                          <a:pPr algn="ctr"/>
                          <a:r>
                            <a:rPr lang="en-US" sz="1400" b="1" dirty="0"/>
                            <a:t>3</a:t>
                          </a:r>
                        </a:p>
                      </a:txBody>
                      <a:tcPr/>
                    </a:tc>
                    <a:tc>
                      <a:txBody>
                        <a:bodyPr/>
                        <a:lstStyle/>
                        <a:p>
                          <a:pPr algn="ctr" fontAlgn="b"/>
                          <a:r>
                            <a:rPr lang="en-US" sz="1100" b="0" i="0" u="none" strike="noStrike">
                              <a:solidFill>
                                <a:srgbClr val="000000"/>
                              </a:solidFill>
                              <a:effectLst/>
                              <a:latin typeface="Calibri" panose="020F0502020204030204" pitchFamily="34" charset="0"/>
                            </a:rPr>
                            <a:t>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2.179</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2.6</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-0.421</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0.177</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0.421</a:t>
                          </a:r>
                        </a:p>
                      </a:txBody>
                      <a:tcPr marL="7620" marR="7620" marT="7620" marB="0" anchor="b"/>
                    </a:tc>
                    <a:extLst>
                      <a:ext uri="{0D108BD9-81ED-4DB2-BD59-A6C34878D82A}">
                        <a16:rowId xmlns:a16="http://schemas.microsoft.com/office/drawing/2014/main" val="2441277417"/>
                      </a:ext>
                    </a:extLst>
                  </a:tr>
                  <a:tr h="304800">
                    <a:tc>
                      <a:txBody>
                        <a:bodyPr/>
                        <a:lstStyle/>
                        <a:p>
                          <a:pPr algn="ctr"/>
                          <a:r>
                            <a:rPr lang="en-US" sz="1400" b="1" dirty="0"/>
                            <a:t>4</a:t>
                          </a:r>
                        </a:p>
                      </a:txBody>
                      <a:tcPr/>
                    </a:tc>
                    <a:tc>
                      <a:txBody>
                        <a:bodyPr/>
                        <a:lstStyle/>
                        <a:p>
                          <a:pPr algn="ctr" fontAlgn="b"/>
                          <a:r>
                            <a:rPr lang="en-US" sz="1100" b="0" i="0" u="none" strike="noStrike">
                              <a:solidFill>
                                <a:srgbClr val="000000"/>
                              </a:solidFill>
                              <a:effectLst/>
                              <a:latin typeface="Calibri" panose="020F0502020204030204" pitchFamily="34" charset="0"/>
                            </a:rPr>
                            <a:t>3</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1.828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3.5</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-1.672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2.794</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1.672</a:t>
                          </a:r>
                        </a:p>
                      </a:txBody>
                      <a:tcPr marL="7620" marR="7620" marT="7620" marB="0" anchor="b"/>
                    </a:tc>
                    <a:extLst>
                      <a:ext uri="{0D108BD9-81ED-4DB2-BD59-A6C34878D82A}">
                        <a16:rowId xmlns:a16="http://schemas.microsoft.com/office/drawing/2014/main" val="781195861"/>
                      </a:ext>
                    </a:extLst>
                  </a:tr>
                  <a:tr h="304800">
                    <a:tc>
                      <a:txBody>
                        <a:bodyPr/>
                        <a:lstStyle/>
                        <a:p>
                          <a:pPr algn="ctr"/>
                          <a:r>
                            <a:rPr lang="en-US" sz="1400" b="1" dirty="0"/>
                            <a:t>5</a:t>
                          </a:r>
                        </a:p>
                      </a:txBody>
                      <a:tcPr/>
                    </a:tc>
                    <a:tc>
                      <a:txBody>
                        <a:bodyPr/>
                        <a:lstStyle/>
                        <a:p>
                          <a:pPr algn="ctr" fontAlgn="b"/>
                          <a:r>
                            <a:rPr lang="en-US" sz="1100" b="0" i="0" u="none" strike="noStrike">
                              <a:solidFill>
                                <a:srgbClr val="000000"/>
                              </a:solidFill>
                              <a:effectLst/>
                              <a:latin typeface="Calibri" panose="020F0502020204030204" pitchFamily="34" charset="0"/>
                            </a:rPr>
                            <a:t>4</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3.458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4.4</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-0.942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0.888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0.942</a:t>
                          </a:r>
                        </a:p>
                      </a:txBody>
                      <a:tcPr marL="7620" marR="7620" marT="7620" marB="0" anchor="b"/>
                    </a:tc>
                    <a:extLst>
                      <a:ext uri="{0D108BD9-81ED-4DB2-BD59-A6C34878D82A}">
                        <a16:rowId xmlns:a16="http://schemas.microsoft.com/office/drawing/2014/main" val="3135894562"/>
                      </a:ext>
                    </a:extLst>
                  </a:tr>
                  <a:tr h="304800">
                    <a:tc>
                      <a:txBody>
                        <a:bodyPr/>
                        <a:lstStyle/>
                        <a:p>
                          <a:pPr algn="ctr"/>
                          <a:r>
                            <a:rPr lang="en-US" sz="1400" b="1" dirty="0"/>
                            <a:t>6</a:t>
                          </a:r>
                        </a:p>
                      </a:txBody>
                      <a:tcPr/>
                    </a:tc>
                    <a:tc>
                      <a:txBody>
                        <a:bodyPr/>
                        <a:lstStyle/>
                        <a:p>
                          <a:pPr algn="ctr" fontAlgn="b"/>
                          <a:r>
                            <a:rPr lang="en-US" sz="1100" b="0" i="0" u="none" strike="noStrike">
                              <a:solidFill>
                                <a:srgbClr val="000000"/>
                              </a:solidFill>
                              <a:effectLst/>
                              <a:latin typeface="Calibri" panose="020F0502020204030204" pitchFamily="34" charset="0"/>
                            </a:rPr>
                            <a:t>5</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5.280</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5.3</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-0.020</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0.000</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0.020</a:t>
                          </a:r>
                        </a:p>
                      </a:txBody>
                      <a:tcPr marL="7620" marR="7620" marT="7620" marB="0" anchor="b"/>
                    </a:tc>
                    <a:extLst>
                      <a:ext uri="{0D108BD9-81ED-4DB2-BD59-A6C34878D82A}">
                        <a16:rowId xmlns:a16="http://schemas.microsoft.com/office/drawing/2014/main" val="35547863"/>
                      </a:ext>
                    </a:extLst>
                  </a:tr>
                  <a:tr h="304800">
                    <a:tc>
                      <a:txBody>
                        <a:bodyPr/>
                        <a:lstStyle/>
                        <a:p>
                          <a:pPr algn="ctr"/>
                          <a:r>
                            <a:rPr lang="en-US" sz="1400" b="1" dirty="0"/>
                            <a:t>7</a:t>
                          </a:r>
                        </a:p>
                      </a:txBody>
                      <a:tcPr/>
                    </a:tc>
                    <a:tc>
                      <a:txBody>
                        <a:bodyPr/>
                        <a:lstStyle/>
                        <a:p>
                          <a:pPr algn="ctr" fontAlgn="b"/>
                          <a:r>
                            <a:rPr lang="en-US" sz="1100" b="0" i="0" u="none" strike="noStrike">
                              <a:solidFill>
                                <a:srgbClr val="000000"/>
                              </a:solidFill>
                              <a:effectLst/>
                              <a:latin typeface="Calibri" panose="020F0502020204030204" pitchFamily="34" charset="0"/>
                            </a:rPr>
                            <a:t>6</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6.470</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6.2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0.270</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0.073</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0.270</a:t>
                          </a:r>
                        </a:p>
                      </a:txBody>
                      <a:tcPr marL="7620" marR="7620" marT="7620" marB="0" anchor="b"/>
                    </a:tc>
                    <a:extLst>
                      <a:ext uri="{0D108BD9-81ED-4DB2-BD59-A6C34878D82A}">
                        <a16:rowId xmlns:a16="http://schemas.microsoft.com/office/drawing/2014/main" val="3945015929"/>
                      </a:ext>
                    </a:extLst>
                  </a:tr>
                  <a:tr h="304800">
                    <a:tc>
                      <a:txBody>
                        <a:bodyPr/>
                        <a:lstStyle/>
                        <a:p>
                          <a:pPr algn="ctr"/>
                          <a:r>
                            <a:rPr lang="en-US" sz="1400" b="1" dirty="0"/>
                            <a:t>8</a:t>
                          </a:r>
                        </a:p>
                      </a:txBody>
                      <a:tcPr/>
                    </a:tc>
                    <a:tc>
                      <a:txBody>
                        <a:bodyPr/>
                        <a:lstStyle/>
                        <a:p>
                          <a:pPr algn="ctr" fontAlgn="b"/>
                          <a:r>
                            <a:rPr lang="en-US" sz="1100" b="0" i="0" u="none" strike="noStrike">
                              <a:solidFill>
                                <a:srgbClr val="000000"/>
                              </a:solidFill>
                              <a:effectLst/>
                              <a:latin typeface="Calibri" panose="020F0502020204030204" pitchFamily="34" charset="0"/>
                            </a:rPr>
                            <a:t>7</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6.511</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7.1</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-0.589</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0.347</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0.589</a:t>
                          </a:r>
                        </a:p>
                      </a:txBody>
                      <a:tcPr marL="7620" marR="7620" marT="7620" marB="0" anchor="b"/>
                    </a:tc>
                    <a:extLst>
                      <a:ext uri="{0D108BD9-81ED-4DB2-BD59-A6C34878D82A}">
                        <a16:rowId xmlns:a16="http://schemas.microsoft.com/office/drawing/2014/main" val="3233497558"/>
                      </a:ext>
                    </a:extLst>
                  </a:tr>
                  <a:tr h="304800">
                    <a:tc>
                      <a:txBody>
                        <a:bodyPr/>
                        <a:lstStyle/>
                        <a:p>
                          <a:pPr algn="ctr"/>
                          <a:r>
                            <a:rPr lang="en-US" sz="1400" b="1" dirty="0"/>
                            <a:t>9</a:t>
                          </a:r>
                        </a:p>
                      </a:txBody>
                      <a:tcPr/>
                    </a:tc>
                    <a:tc>
                      <a:txBody>
                        <a:bodyPr/>
                        <a:lstStyle/>
                        <a:p>
                          <a:pPr algn="ctr" fontAlgn="b"/>
                          <a:r>
                            <a:rPr lang="en-US" sz="1100" b="0" i="0" u="none" strike="noStrike">
                              <a:solidFill>
                                <a:srgbClr val="000000"/>
                              </a:solidFill>
                              <a:effectLst/>
                              <a:latin typeface="Calibri" panose="020F0502020204030204" pitchFamily="34" charset="0"/>
                            </a:rPr>
                            <a:t>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8.252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8</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0.252</a:t>
                          </a:r>
                        </a:p>
                      </a:txBody>
                      <a:tcPr marL="7620" marR="7620" marT="7620" marB="0" anchor="b"/>
                    </a:tc>
                    <a:tc>
                      <a:txBody>
                        <a:bodyPr/>
                        <a:lstStyle/>
                        <a:p>
                          <a:pPr algn="ctr" fontAlgn="b"/>
                          <a:r>
                            <a:rPr lang="en-US" sz="1100" b="0" i="0" u="none" strike="noStrike">
                              <a:solidFill>
                                <a:srgbClr val="000000"/>
                              </a:solidFill>
                              <a:effectLst/>
                              <a:latin typeface="Calibri" panose="020F0502020204030204" pitchFamily="34" charset="0"/>
                            </a:rPr>
                            <a:t>0.063</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0.252</a:t>
                          </a:r>
                        </a:p>
                      </a:txBody>
                      <a:tcPr marL="7620" marR="7620" marT="7620" marB="0" anchor="b"/>
                    </a:tc>
                    <a:extLst>
                      <a:ext uri="{0D108BD9-81ED-4DB2-BD59-A6C34878D82A}">
                        <a16:rowId xmlns:a16="http://schemas.microsoft.com/office/drawing/2014/main" val="2704967716"/>
                      </a:ext>
                    </a:extLst>
                  </a:tr>
                  <a:tr h="304800">
                    <a:tc>
                      <a:txBody>
                        <a:bodyPr/>
                        <a:lstStyle/>
                        <a:p>
                          <a:pPr algn="ctr"/>
                          <a:r>
                            <a:rPr lang="en-US" sz="1400" b="1" dirty="0"/>
                            <a:t>10</a:t>
                          </a:r>
                        </a:p>
                      </a:txBody>
                      <a:tcPr/>
                    </a:tc>
                    <a:tc>
                      <a:txBody>
                        <a:bodyPr/>
                        <a:lstStyle/>
                        <a:p>
                          <a:pPr algn="ctr" fontAlgn="b"/>
                          <a:r>
                            <a:rPr lang="en-US" sz="1100" b="0" i="0" u="none" strike="noStrike" dirty="0">
                              <a:solidFill>
                                <a:srgbClr val="000000"/>
                              </a:solidFill>
                              <a:effectLst/>
                              <a:latin typeface="Calibri" panose="020F0502020204030204" pitchFamily="34" charset="0"/>
                            </a:rPr>
                            <a:t>9</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9.203</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8.9</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0.303</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0.092</a:t>
                          </a:r>
                        </a:p>
                      </a:txBody>
                      <a:tcPr marL="7620" marR="7620" marT="7620" marB="0" anchor="b"/>
                    </a:tc>
                    <a:tc>
                      <a:txBody>
                        <a:bodyPr/>
                        <a:lstStyle/>
                        <a:p>
                          <a:pPr algn="ctr" fontAlgn="b"/>
                          <a:r>
                            <a:rPr lang="en-US" sz="1100" b="0" i="0" u="none" strike="noStrike" dirty="0">
                              <a:solidFill>
                                <a:srgbClr val="000000"/>
                              </a:solidFill>
                              <a:effectLst/>
                              <a:latin typeface="Calibri" panose="020F0502020204030204" pitchFamily="34" charset="0"/>
                            </a:rPr>
                            <a:t>0.303</a:t>
                          </a:r>
                        </a:p>
                      </a:txBody>
                      <a:tcPr marL="7620" marR="7620" marT="7620" marB="0" anchor="b"/>
                    </a:tc>
                    <a:extLst>
                      <a:ext uri="{0D108BD9-81ED-4DB2-BD59-A6C34878D82A}">
                        <a16:rowId xmlns:a16="http://schemas.microsoft.com/office/drawing/2014/main" val="4023714897"/>
                      </a:ext>
                    </a:extLst>
                  </a:tr>
                  <a:tr h="304800">
                    <a:tc gridSpan="5">
                      <a:txBody>
                        <a:bodyPr/>
                        <a:lstStyle/>
                        <a:p>
                          <a:pPr algn="ctr"/>
                          <a:r>
                            <a:rPr lang="en-US" sz="1400" b="1" dirty="0">
                              <a:solidFill>
                                <a:schemeClr val="bg1"/>
                              </a:solidFill>
                            </a:rPr>
                            <a:t>Total / N</a:t>
                          </a:r>
                        </a:p>
                      </a:txBody>
                      <a:tcPr>
                        <a:solidFill>
                          <a:srgbClr val="D34817"/>
                        </a:solidFill>
                      </a:tcPr>
                    </a:tc>
                    <a:tc hMerge="1">
                      <a:txBody>
                        <a:bodyPr/>
                        <a:lstStyle/>
                        <a:p>
                          <a:endParaRPr lang="en-US" sz="1400" dirty="0"/>
                        </a:p>
                      </a:txBody>
                      <a:tcPr/>
                    </a:tc>
                    <a:tc hMerge="1">
                      <a:txBody>
                        <a:bodyPr/>
                        <a:lstStyle/>
                        <a:p>
                          <a:pPr algn="ctr"/>
                          <a:endParaRPr lang="en-US" sz="1400" b="1" dirty="0">
                            <a:solidFill>
                              <a:schemeClr val="bg1"/>
                            </a:solidFill>
                          </a:endParaRPr>
                        </a:p>
                      </a:txBody>
                      <a:tcPr>
                        <a:solidFill>
                          <a:srgbClr val="D34817"/>
                        </a:solidFill>
                      </a:tcPr>
                    </a:tc>
                    <a:tc hMerge="1">
                      <a:txBody>
                        <a:bodyPr/>
                        <a:lstStyle/>
                        <a:p>
                          <a:pPr algn="ctr"/>
                          <a:endParaRPr lang="en-US" sz="1400" b="1" dirty="0">
                            <a:solidFill>
                              <a:schemeClr val="bg1"/>
                            </a:solidFill>
                          </a:endParaRPr>
                        </a:p>
                      </a:txBody>
                      <a:tcPr>
                        <a:solidFill>
                          <a:srgbClr val="D34817"/>
                        </a:solidFill>
                      </a:tcPr>
                    </a:tc>
                    <a:tc hMerge="1">
                      <a:txBody>
                        <a:bodyPr/>
                        <a:lstStyle/>
                        <a:p>
                          <a:pPr algn="ctr"/>
                          <a:endParaRPr lang="en-US" sz="1400" b="1" dirty="0">
                            <a:solidFill>
                              <a:schemeClr val="bg1"/>
                            </a:solidFill>
                          </a:endParaRPr>
                        </a:p>
                      </a:txBody>
                      <a:tcPr>
                        <a:solidFill>
                          <a:srgbClr val="D34817"/>
                        </a:solidFill>
                      </a:tcPr>
                    </a:tc>
                    <a:tc>
                      <a:txBody>
                        <a:bodyPr/>
                        <a:lstStyle/>
                        <a:p>
                          <a:pPr algn="ctr" fontAlgn="b"/>
                          <a:r>
                            <a:rPr lang="en-US" sz="1400" b="1" i="0" u="none" strike="noStrike" dirty="0">
                              <a:solidFill>
                                <a:srgbClr val="000000"/>
                              </a:solidFill>
                              <a:effectLst/>
                              <a:latin typeface="Calibri" panose="020F0502020204030204" pitchFamily="34" charset="0"/>
                            </a:rPr>
                            <a:t>0.493</a:t>
                          </a:r>
                        </a:p>
                      </a:txBody>
                      <a:tcPr marL="7620" marR="7620" marT="7620" marB="0" anchor="b"/>
                    </a:tc>
                    <a:tc>
                      <a:txBody>
                        <a:bodyPr/>
                        <a:lstStyle/>
                        <a:p>
                          <a:pPr algn="ctr" fontAlgn="b"/>
                          <a:r>
                            <a:rPr lang="en-US" sz="1400" b="1" i="0" u="none" strike="noStrike" dirty="0">
                              <a:solidFill>
                                <a:srgbClr val="000000"/>
                              </a:solidFill>
                              <a:effectLst/>
                              <a:latin typeface="Calibri" panose="020F0502020204030204" pitchFamily="34" charset="0"/>
                            </a:rPr>
                            <a:t>0.543</a:t>
                          </a:r>
                        </a:p>
                      </a:txBody>
                      <a:tcPr marL="7620" marR="7620" marT="7620" marB="0" anchor="b"/>
                    </a:tc>
                    <a:extLst>
                      <a:ext uri="{0D108BD9-81ED-4DB2-BD59-A6C34878D82A}">
                        <a16:rowId xmlns:a16="http://schemas.microsoft.com/office/drawing/2014/main" val="1796160488"/>
                      </a:ext>
                    </a:extLst>
                  </a:tr>
                </a:tbl>
              </a:graphicData>
            </a:graphic>
          </p:graphicFrame>
        </mc:Fallback>
      </mc:AlternateContent>
      <p:pic>
        <p:nvPicPr>
          <p:cNvPr id="10" name="Picture 9">
            <a:extLst>
              <a:ext uri="{FF2B5EF4-FFF2-40B4-BE49-F238E27FC236}">
                <a16:creationId xmlns:a16="http://schemas.microsoft.com/office/drawing/2014/main" id="{66ABB8CA-0D92-4D6A-8520-A44A13625D60}"/>
              </a:ext>
            </a:extLst>
          </p:cNvPr>
          <p:cNvPicPr>
            <a:picLocks noChangeAspect="1"/>
          </p:cNvPicPr>
          <p:nvPr/>
        </p:nvPicPr>
        <p:blipFill>
          <a:blip r:embed="rId5"/>
          <a:stretch>
            <a:fillRect/>
          </a:stretch>
        </p:blipFill>
        <p:spPr>
          <a:xfrm>
            <a:off x="410817" y="1292436"/>
            <a:ext cx="6052658" cy="4831780"/>
          </a:xfrm>
          <a:prstGeom prst="rect">
            <a:avLst/>
          </a:prstGeom>
        </p:spPr>
      </p:pic>
    </p:spTree>
    <p:extLst>
      <p:ext uri="{BB962C8B-B14F-4D97-AF65-F5344CB8AC3E}">
        <p14:creationId xmlns:p14="http://schemas.microsoft.com/office/powerpoint/2010/main" val="4025708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54691"/>
            <a:ext cx="10058400" cy="852488"/>
          </a:xfrm>
        </p:spPr>
        <p:txBody>
          <a:bodyPr>
            <a:normAutofit/>
          </a:bodyPr>
          <a:lstStyle/>
          <a:p>
            <a:r>
              <a:rPr lang="en-US" sz="4400" dirty="0"/>
              <a:t>Linear Regression – Optimization Surfaces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885539-A104-4CA5-A2B9-9DBC996A781B}"/>
                  </a:ext>
                </a:extLst>
              </p:cNvPr>
              <p:cNvSpPr>
                <a:spLocks noGrp="1"/>
              </p:cNvSpPr>
              <p:nvPr>
                <p:ph idx="4294967295"/>
              </p:nvPr>
            </p:nvSpPr>
            <p:spPr>
              <a:xfrm>
                <a:off x="1451178" y="1218345"/>
                <a:ext cx="3825420" cy="1376621"/>
              </a:xfrm>
              <a:solidFill>
                <a:schemeClr val="bg1"/>
              </a:solidFill>
            </p:spPr>
            <p:txBody>
              <a:bodyPr>
                <a:normAutofit/>
              </a:bodyPr>
              <a:lstStyle/>
              <a:p>
                <a:pPr>
                  <a:lnSpc>
                    <a:spcPct val="100000"/>
                  </a:lnSpc>
                </a:pPr>
                <a:r>
                  <a:rPr lang="en-US" sz="2400" b="1" dirty="0"/>
                  <a:t>Mean Squared Error (</a:t>
                </a:r>
                <a14:m>
                  <m:oMath xmlns:m="http://schemas.openxmlformats.org/officeDocument/2006/math">
                    <m:r>
                      <a:rPr lang="en-US" sz="2400" b="1" i="1">
                        <a:latin typeface="Cambria Math" panose="02040503050406030204" pitchFamily="18" charset="0"/>
                      </a:rPr>
                      <m:t>𝑴𝑺𝑬</m:t>
                    </m:r>
                  </m:oMath>
                </a14:m>
                <a:r>
                  <a:rPr lang="en-US" sz="2400" b="1" dirty="0"/>
                  <a:t>)</a:t>
                </a:r>
              </a:p>
              <a:p>
                <a:pPr>
                  <a:lnSpc>
                    <a:spcPct val="100000"/>
                  </a:lnSpc>
                </a:pPr>
                <a14:m>
                  <m:oMath xmlns:m="http://schemas.openxmlformats.org/officeDocument/2006/math">
                    <m:r>
                      <a:rPr lang="en-US" sz="2400" b="1" i="1" smtClean="0">
                        <a:latin typeface="Cambria Math" panose="02040503050406030204" pitchFamily="18" charset="0"/>
                      </a:rPr>
                      <m:t>𝑴𝑺𝑬</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𝑵</m:t>
                        </m:r>
                      </m:den>
                    </m:f>
                    <m:nary>
                      <m:naryPr>
                        <m:chr m:val="∑"/>
                        <m:ctrlPr>
                          <a:rPr lang="en-US" sz="2400" b="1" i="1" smtClean="0">
                            <a:latin typeface="Cambria Math" panose="02040503050406030204" pitchFamily="18" charset="0"/>
                          </a:rPr>
                        </m:ctrlPr>
                      </m:naryPr>
                      <m:sub>
                        <m:r>
                          <m:rPr>
                            <m:brk m:alnAt="23"/>
                          </m:rPr>
                          <a:rPr lang="en-US" sz="2400" b="1" i="1" smtClean="0">
                            <a:latin typeface="Cambria Math" panose="02040503050406030204" pitchFamily="18" charset="0"/>
                          </a:rPr>
                          <m:t>𝒊</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r>
                          <a:rPr lang="en-US" sz="2400" b="1" i="1" smtClean="0">
                            <a:latin typeface="Cambria Math" panose="02040503050406030204" pitchFamily="18" charset="0"/>
                          </a:rPr>
                          <m:t>𝑵</m:t>
                        </m:r>
                      </m:sup>
                      <m:e>
                        <m:sSup>
                          <m:sSupPr>
                            <m:ctrlPr>
                              <a:rPr lang="en-US" sz="2400" b="1" i="1" smtClean="0">
                                <a:latin typeface="Cambria Math" panose="02040503050406030204" pitchFamily="18" charset="0"/>
                              </a:rPr>
                            </m:ctrlPr>
                          </m:sSupPr>
                          <m:e>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𝒚</m:t>
                                </m:r>
                              </m:e>
                              <m:sub>
                                <m:r>
                                  <a:rPr lang="en-US" sz="2400" b="1" i="1">
                                    <a:latin typeface="Cambria Math" panose="02040503050406030204" pitchFamily="18" charset="0"/>
                                  </a:rPr>
                                  <m:t>𝒊</m:t>
                                </m:r>
                              </m:sub>
                            </m:sSub>
                            <m:r>
                              <a:rPr lang="en-US" sz="2400" b="1" i="1">
                                <a:latin typeface="Cambria Math" panose="02040503050406030204" pitchFamily="18" charset="0"/>
                              </a:rPr>
                              <m:t>−</m:t>
                            </m:r>
                            <m:sSub>
                              <m:sSubPr>
                                <m:ctrlPr>
                                  <a:rPr lang="en-US" sz="2400" b="1" i="1">
                                    <a:latin typeface="Cambria Math" panose="02040503050406030204" pitchFamily="18" charset="0"/>
                                  </a:rPr>
                                </m:ctrlPr>
                              </m:sSubPr>
                              <m:e>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e>
                              <m:sub>
                                <m:r>
                                  <a:rPr lang="en-US" sz="2400" b="1" i="1">
                                    <a:latin typeface="Cambria Math" panose="02040503050406030204" pitchFamily="18" charset="0"/>
                                  </a:rPr>
                                  <m:t>𝒊</m:t>
                                </m:r>
                              </m:sub>
                            </m:sSub>
                            <m:r>
                              <a:rPr lang="en-US" sz="2400" b="1" i="1" smtClean="0">
                                <a:latin typeface="Cambria Math" panose="02040503050406030204" pitchFamily="18" charset="0"/>
                              </a:rPr>
                              <m:t>)</m:t>
                            </m:r>
                          </m:e>
                          <m:sup>
                            <m:r>
                              <a:rPr lang="en-US" sz="2400" b="1" i="1" smtClean="0">
                                <a:latin typeface="Cambria Math" panose="02040503050406030204" pitchFamily="18" charset="0"/>
                              </a:rPr>
                              <m:t>𝟐</m:t>
                            </m:r>
                          </m:sup>
                        </m:sSup>
                      </m:e>
                    </m:nary>
                  </m:oMath>
                </a14:m>
                <a:endParaRPr lang="en-US" sz="2800" b="1" dirty="0"/>
              </a:p>
              <a:p>
                <a:pPr>
                  <a:lnSpc>
                    <a:spcPct val="100000"/>
                  </a:lnSpc>
                </a:pPr>
                <a:endParaRPr lang="en-US" sz="2400" dirty="0"/>
              </a:p>
              <a:p>
                <a:endParaRPr lang="en-US" sz="2800" dirty="0"/>
              </a:p>
              <a:p>
                <a:endParaRPr lang="en-US" sz="2800" dirty="0"/>
              </a:p>
              <a:p>
                <a:endParaRPr lang="en-US" sz="2800" dirty="0"/>
              </a:p>
            </p:txBody>
          </p:sp>
        </mc:Choice>
        <mc:Fallback>
          <p:sp>
            <p:nvSpPr>
              <p:cNvPr id="3" name="Content Placeholder 2">
                <a:extLst>
                  <a:ext uri="{FF2B5EF4-FFF2-40B4-BE49-F238E27FC236}">
                    <a16:creationId xmlns:a16="http://schemas.microsoft.com/office/drawing/2014/main" id="{25885539-A104-4CA5-A2B9-9DBC996A781B}"/>
                  </a:ext>
                </a:extLst>
              </p:cNvPr>
              <p:cNvSpPr>
                <a:spLocks noGrp="1" noRot="1" noChangeAspect="1" noMove="1" noResize="1" noEditPoints="1" noAdjustHandles="1" noChangeArrowheads="1" noChangeShapeType="1" noTextEdit="1"/>
              </p:cNvSpPr>
              <p:nvPr>
                <p:ph idx="4294967295"/>
              </p:nvPr>
            </p:nvSpPr>
            <p:spPr>
              <a:xfrm>
                <a:off x="1451178" y="1218345"/>
                <a:ext cx="3825420" cy="1376621"/>
              </a:xfrm>
              <a:blipFill>
                <a:blip r:embed="rId2"/>
                <a:stretch>
                  <a:fillRect l="-2389" t="-35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A8681140-580A-41CA-A5E3-5CF76227B5B4}"/>
                  </a:ext>
                </a:extLst>
              </p:cNvPr>
              <p:cNvSpPr txBox="1">
                <a:spLocks/>
              </p:cNvSpPr>
              <p:nvPr/>
            </p:nvSpPr>
            <p:spPr>
              <a:xfrm>
                <a:off x="6513509" y="1218346"/>
                <a:ext cx="3640697" cy="1376621"/>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sz="2400" b="1" dirty="0"/>
                  <a:t>Mean Absolute Error (MAE)</a:t>
                </a:r>
              </a:p>
              <a:p>
                <a:pPr>
                  <a:lnSpc>
                    <a:spcPct val="100000"/>
                  </a:lnSpc>
                </a:pPr>
                <a14:m>
                  <m:oMath xmlns:m="http://schemas.openxmlformats.org/officeDocument/2006/math">
                    <m:r>
                      <a:rPr lang="en-US" sz="2400" b="1" i="1" smtClean="0">
                        <a:latin typeface="Cambria Math" panose="02040503050406030204" pitchFamily="18" charset="0"/>
                      </a:rPr>
                      <m:t>𝑴𝑨𝑬</m:t>
                    </m:r>
                    <m:r>
                      <a:rPr lang="en-US" sz="2400" b="1" i="1" smtClean="0">
                        <a:latin typeface="Cambria Math" panose="02040503050406030204" pitchFamily="18" charset="0"/>
                      </a:rPr>
                      <m:t>=</m:t>
                    </m:r>
                    <m:f>
                      <m:fPr>
                        <m:ctrlPr>
                          <a:rPr lang="en-US" sz="2400" b="1" i="1" smtClean="0">
                            <a:latin typeface="Cambria Math" panose="02040503050406030204" pitchFamily="18" charset="0"/>
                          </a:rPr>
                        </m:ctrlPr>
                      </m:fPr>
                      <m:num>
                        <m:r>
                          <a:rPr lang="en-US" sz="2400" b="1" i="1" smtClean="0">
                            <a:latin typeface="Cambria Math" panose="02040503050406030204" pitchFamily="18" charset="0"/>
                          </a:rPr>
                          <m:t>𝟏</m:t>
                        </m:r>
                      </m:num>
                      <m:den>
                        <m:r>
                          <a:rPr lang="en-US" sz="2400" b="1" i="1" smtClean="0">
                            <a:latin typeface="Cambria Math" panose="02040503050406030204" pitchFamily="18" charset="0"/>
                          </a:rPr>
                          <m:t>𝑵</m:t>
                        </m:r>
                      </m:den>
                    </m:f>
                    <m:nary>
                      <m:naryPr>
                        <m:chr m:val="∑"/>
                        <m:ctrlPr>
                          <a:rPr lang="en-US" sz="2400" b="1" i="1" smtClean="0">
                            <a:latin typeface="Cambria Math" panose="02040503050406030204" pitchFamily="18" charset="0"/>
                          </a:rPr>
                        </m:ctrlPr>
                      </m:naryPr>
                      <m:sub>
                        <m:r>
                          <m:rPr>
                            <m:brk m:alnAt="23"/>
                          </m:rPr>
                          <a:rPr lang="en-US" sz="2400" b="1" i="1" smtClean="0">
                            <a:latin typeface="Cambria Math" panose="02040503050406030204" pitchFamily="18" charset="0"/>
                          </a:rPr>
                          <m:t>𝒊</m:t>
                        </m:r>
                        <m:r>
                          <a:rPr lang="en-US" sz="2400" b="1" i="1" smtClean="0">
                            <a:latin typeface="Cambria Math" panose="02040503050406030204" pitchFamily="18" charset="0"/>
                          </a:rPr>
                          <m:t>=</m:t>
                        </m:r>
                        <m:r>
                          <a:rPr lang="en-US" sz="2400" b="1" i="1" smtClean="0">
                            <a:latin typeface="Cambria Math" panose="02040503050406030204" pitchFamily="18" charset="0"/>
                          </a:rPr>
                          <m:t>𝟏</m:t>
                        </m:r>
                      </m:sub>
                      <m:sup>
                        <m:r>
                          <a:rPr lang="en-US" sz="2400" b="1" i="1" smtClean="0">
                            <a:latin typeface="Cambria Math" panose="02040503050406030204" pitchFamily="18" charset="0"/>
                          </a:rPr>
                          <m:t>𝑵</m:t>
                        </m:r>
                      </m:sup>
                      <m:e>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𝒚</m:t>
                                </m:r>
                              </m:e>
                              <m:sub>
                                <m:r>
                                  <a:rPr lang="en-US" sz="2400" b="1" i="1" smtClean="0">
                                    <a:latin typeface="Cambria Math" panose="02040503050406030204" pitchFamily="18" charset="0"/>
                                  </a:rPr>
                                  <m:t>𝒊</m:t>
                                </m:r>
                              </m:sub>
                            </m:sSub>
                            <m:r>
                              <a:rPr lang="en-US" sz="2400" b="1" i="1" smtClean="0">
                                <a:latin typeface="Cambria Math" panose="02040503050406030204" pitchFamily="18" charset="0"/>
                              </a:rPr>
                              <m:t>−</m:t>
                            </m:r>
                            <m:sSub>
                              <m:sSubPr>
                                <m:ctrlPr>
                                  <a:rPr lang="en-US" sz="2400" b="1" i="1">
                                    <a:latin typeface="Cambria Math" panose="02040503050406030204" pitchFamily="18" charset="0"/>
                                  </a:rPr>
                                </m:ctrlPr>
                              </m:sSubPr>
                              <m:e>
                                <m:acc>
                                  <m:accPr>
                                    <m:chr m:val="̂"/>
                                    <m:ctrlPr>
                                      <a:rPr lang="en-US" sz="2400" b="1" i="1">
                                        <a:latin typeface="Cambria Math" panose="02040503050406030204" pitchFamily="18" charset="0"/>
                                      </a:rPr>
                                    </m:ctrlPr>
                                  </m:accPr>
                                  <m:e>
                                    <m:r>
                                      <a:rPr lang="en-US" sz="2400" b="1" i="1">
                                        <a:latin typeface="Cambria Math" panose="02040503050406030204" pitchFamily="18" charset="0"/>
                                      </a:rPr>
                                      <m:t>𝒚</m:t>
                                    </m:r>
                                  </m:e>
                                </m:acc>
                              </m:e>
                              <m:sub>
                                <m:r>
                                  <a:rPr lang="en-US" sz="2400" b="1" i="1">
                                    <a:latin typeface="Cambria Math" panose="02040503050406030204" pitchFamily="18" charset="0"/>
                                  </a:rPr>
                                  <m:t>𝒊</m:t>
                                </m:r>
                              </m:sub>
                            </m:sSub>
                          </m:e>
                        </m:d>
                      </m:e>
                    </m:nary>
                  </m:oMath>
                </a14:m>
                <a:endParaRPr lang="en-US" sz="2800" b="1" dirty="0"/>
              </a:p>
              <a:p>
                <a:pPr>
                  <a:lnSpc>
                    <a:spcPct val="100000"/>
                  </a:lnSpc>
                </a:pPr>
                <a:endParaRPr lang="en-US" sz="2400" dirty="0"/>
              </a:p>
              <a:p>
                <a:endParaRPr lang="en-US" sz="2800" dirty="0"/>
              </a:p>
              <a:p>
                <a:endParaRPr lang="en-US" sz="2800" dirty="0"/>
              </a:p>
              <a:p>
                <a:endParaRPr lang="en-US" sz="2800" dirty="0"/>
              </a:p>
            </p:txBody>
          </p:sp>
        </mc:Choice>
        <mc:Fallback xmlns="">
          <p:sp>
            <p:nvSpPr>
              <p:cNvPr id="9" name="Content Placeholder 2">
                <a:extLst>
                  <a:ext uri="{FF2B5EF4-FFF2-40B4-BE49-F238E27FC236}">
                    <a16:creationId xmlns:a16="http://schemas.microsoft.com/office/drawing/2014/main" id="{A8681140-580A-41CA-A5E3-5CF76227B5B4}"/>
                  </a:ext>
                </a:extLst>
              </p:cNvPr>
              <p:cNvSpPr txBox="1">
                <a:spLocks noRot="1" noChangeAspect="1" noMove="1" noResize="1" noEditPoints="1" noAdjustHandles="1" noChangeArrowheads="1" noChangeShapeType="1" noTextEdit="1"/>
              </p:cNvSpPr>
              <p:nvPr/>
            </p:nvSpPr>
            <p:spPr>
              <a:xfrm>
                <a:off x="6513509" y="1218346"/>
                <a:ext cx="3640697" cy="1376621"/>
              </a:xfrm>
              <a:prstGeom prst="rect">
                <a:avLst/>
              </a:prstGeom>
              <a:blipFill>
                <a:blip r:embed="rId3"/>
                <a:stretch>
                  <a:fillRect l="-2508" t="-3540" r="-351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FC9CE95E-3510-489F-B76E-4277491A9C29}"/>
              </a:ext>
            </a:extLst>
          </p:cNvPr>
          <p:cNvPicPr>
            <a:picLocks noChangeAspect="1"/>
          </p:cNvPicPr>
          <p:nvPr/>
        </p:nvPicPr>
        <p:blipFill>
          <a:blip r:embed="rId4"/>
          <a:stretch>
            <a:fillRect/>
          </a:stretch>
        </p:blipFill>
        <p:spPr>
          <a:xfrm>
            <a:off x="1191004" y="2594966"/>
            <a:ext cx="4345768" cy="3351533"/>
          </a:xfrm>
          <a:prstGeom prst="rect">
            <a:avLst/>
          </a:prstGeom>
        </p:spPr>
      </p:pic>
      <p:pic>
        <p:nvPicPr>
          <p:cNvPr id="6" name="Picture 5">
            <a:extLst>
              <a:ext uri="{FF2B5EF4-FFF2-40B4-BE49-F238E27FC236}">
                <a16:creationId xmlns:a16="http://schemas.microsoft.com/office/drawing/2014/main" id="{4FCAA001-B5F0-4D96-AFF0-15E54CE49D3D}"/>
              </a:ext>
            </a:extLst>
          </p:cNvPr>
          <p:cNvPicPr>
            <a:picLocks noChangeAspect="1"/>
          </p:cNvPicPr>
          <p:nvPr/>
        </p:nvPicPr>
        <p:blipFill>
          <a:blip r:embed="rId5"/>
          <a:stretch>
            <a:fillRect/>
          </a:stretch>
        </p:blipFill>
        <p:spPr>
          <a:xfrm>
            <a:off x="6096000" y="2377084"/>
            <a:ext cx="5086350" cy="3771900"/>
          </a:xfrm>
          <a:prstGeom prst="rect">
            <a:avLst/>
          </a:prstGeom>
        </p:spPr>
      </p:pic>
    </p:spTree>
    <p:extLst>
      <p:ext uri="{BB962C8B-B14F-4D97-AF65-F5344CB8AC3E}">
        <p14:creationId xmlns:p14="http://schemas.microsoft.com/office/powerpoint/2010/main" val="232915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1066800" y="114520"/>
            <a:ext cx="10058400" cy="852488"/>
          </a:xfrm>
        </p:spPr>
        <p:txBody>
          <a:bodyPr>
            <a:normAutofit/>
          </a:bodyPr>
          <a:lstStyle/>
          <a:p>
            <a:r>
              <a:rPr lang="en-US" sz="4400" dirty="0"/>
              <a:t>Linear Regression – Optimization Contours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5885539-A104-4CA5-A2B9-9DBC996A781B}"/>
                  </a:ext>
                </a:extLst>
              </p:cNvPr>
              <p:cNvSpPr>
                <a:spLocks noGrp="1"/>
              </p:cNvSpPr>
              <p:nvPr>
                <p:ph idx="4294967295"/>
              </p:nvPr>
            </p:nvSpPr>
            <p:spPr>
              <a:xfrm>
                <a:off x="6013914" y="1075212"/>
                <a:ext cx="3825420" cy="1283845"/>
              </a:xfrm>
              <a:solidFill>
                <a:schemeClr val="bg1"/>
              </a:solidFill>
            </p:spPr>
            <p:txBody>
              <a:bodyPr>
                <a:normAutofit/>
              </a:bodyPr>
              <a:lstStyle/>
              <a:p>
                <a:pPr>
                  <a:lnSpc>
                    <a:spcPct val="100000"/>
                  </a:lnSpc>
                </a:pPr>
                <a:r>
                  <a:rPr lang="en-US" b="1" dirty="0"/>
                  <a:t>Mean Squared Error (</a:t>
                </a:r>
                <a14:m>
                  <m:oMath xmlns:m="http://schemas.openxmlformats.org/officeDocument/2006/math">
                    <m:r>
                      <a:rPr lang="en-US" b="1" i="1">
                        <a:latin typeface="Cambria Math" panose="02040503050406030204" pitchFamily="18" charset="0"/>
                      </a:rPr>
                      <m:t>𝑴𝑺𝑬</m:t>
                    </m:r>
                  </m:oMath>
                </a14:m>
                <a:r>
                  <a:rPr lang="en-US" b="1" dirty="0"/>
                  <a:t>)</a:t>
                </a:r>
              </a:p>
              <a:p>
                <a:pPr>
                  <a:lnSpc>
                    <a:spcPct val="100000"/>
                  </a:lnSpc>
                </a:pPr>
                <a14:m>
                  <m:oMath xmlns:m="http://schemas.openxmlformats.org/officeDocument/2006/math">
                    <m:r>
                      <a:rPr lang="en-US" b="1" i="1" smtClean="0">
                        <a:latin typeface="Cambria Math" panose="02040503050406030204" pitchFamily="18" charset="0"/>
                      </a:rPr>
                      <m:t>𝑴𝑺𝑬</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𝑵</m:t>
                        </m:r>
                      </m:den>
                    </m:f>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sSup>
                          <m:sSupPr>
                            <m:ctrlPr>
                              <a:rPr lang="en-US" b="1" i="1" smtClean="0">
                                <a:latin typeface="Cambria Math" panose="02040503050406030204" pitchFamily="18" charset="0"/>
                              </a:rPr>
                            </m:ctrlPr>
                          </m:sSupPr>
                          <m:e>
                            <m:r>
                              <a:rPr lang="en-US" b="1" i="1" smtClean="0">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r>
                              <a:rPr lang="en-US" b="1" i="1" smtClean="0">
                                <a:latin typeface="Cambria Math" panose="02040503050406030204" pitchFamily="18" charset="0"/>
                              </a:rPr>
                              <m:t>)</m:t>
                            </m:r>
                          </m:e>
                          <m:sup>
                            <m:r>
                              <a:rPr lang="en-US" b="1" i="1" smtClean="0">
                                <a:latin typeface="Cambria Math" panose="02040503050406030204" pitchFamily="18" charset="0"/>
                              </a:rPr>
                              <m:t>𝟐</m:t>
                            </m:r>
                          </m:sup>
                        </m:sSup>
                      </m:e>
                    </m:nary>
                  </m:oMath>
                </a14:m>
                <a:endParaRPr lang="en-US" sz="2800" b="1" dirty="0"/>
              </a:p>
              <a:p>
                <a:pPr>
                  <a:lnSpc>
                    <a:spcPct val="100000"/>
                  </a:lnSpc>
                </a:pPr>
                <a:endParaRPr lang="en-US" sz="2400" dirty="0"/>
              </a:p>
              <a:p>
                <a:endParaRPr lang="en-US" sz="2800" dirty="0"/>
              </a:p>
              <a:p>
                <a:endParaRPr lang="en-US" sz="2800" dirty="0"/>
              </a:p>
              <a:p>
                <a:endParaRPr lang="en-US" sz="2800" dirty="0"/>
              </a:p>
            </p:txBody>
          </p:sp>
        </mc:Choice>
        <mc:Fallback>
          <p:sp>
            <p:nvSpPr>
              <p:cNvPr id="3" name="Content Placeholder 2">
                <a:extLst>
                  <a:ext uri="{FF2B5EF4-FFF2-40B4-BE49-F238E27FC236}">
                    <a16:creationId xmlns:a16="http://schemas.microsoft.com/office/drawing/2014/main" id="{25885539-A104-4CA5-A2B9-9DBC996A781B}"/>
                  </a:ext>
                </a:extLst>
              </p:cNvPr>
              <p:cNvSpPr>
                <a:spLocks noGrp="1" noRot="1" noChangeAspect="1" noMove="1" noResize="1" noEditPoints="1" noAdjustHandles="1" noChangeArrowheads="1" noChangeShapeType="1" noTextEdit="1"/>
              </p:cNvSpPr>
              <p:nvPr>
                <p:ph idx="4294967295"/>
              </p:nvPr>
            </p:nvSpPr>
            <p:spPr>
              <a:xfrm>
                <a:off x="6013914" y="1075212"/>
                <a:ext cx="3825420" cy="1283845"/>
              </a:xfrm>
              <a:blipFill>
                <a:blip r:embed="rId2"/>
                <a:stretch>
                  <a:fillRect l="-1754" t="-237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9" name="Content Placeholder 2">
                <a:extLst>
                  <a:ext uri="{FF2B5EF4-FFF2-40B4-BE49-F238E27FC236}">
                    <a16:creationId xmlns:a16="http://schemas.microsoft.com/office/drawing/2014/main" id="{A8681140-580A-41CA-A5E3-5CF76227B5B4}"/>
                  </a:ext>
                </a:extLst>
              </p:cNvPr>
              <p:cNvSpPr txBox="1">
                <a:spLocks/>
              </p:cNvSpPr>
              <p:nvPr/>
            </p:nvSpPr>
            <p:spPr>
              <a:xfrm>
                <a:off x="1916054" y="1075212"/>
                <a:ext cx="3640697" cy="1376621"/>
              </a:xfrm>
              <a:prstGeom prst="rect">
                <a:avLst/>
              </a:prstGeom>
              <a:solidFill>
                <a:schemeClr val="bg1"/>
              </a:solidFill>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pPr>
                <a:r>
                  <a:rPr lang="en-US" b="1" dirty="0"/>
                  <a:t>Mean Absolute Error (MAE)</a:t>
                </a:r>
              </a:p>
              <a:p>
                <a:pPr>
                  <a:lnSpc>
                    <a:spcPct val="100000"/>
                  </a:lnSpc>
                </a:pPr>
                <a14:m>
                  <m:oMath xmlns:m="http://schemas.openxmlformats.org/officeDocument/2006/math">
                    <m:r>
                      <a:rPr lang="en-US" b="1" i="1" smtClean="0">
                        <a:latin typeface="Cambria Math" panose="02040503050406030204" pitchFamily="18" charset="0"/>
                      </a:rPr>
                      <m:t>𝑴𝑨𝑬</m:t>
                    </m:r>
                    <m:r>
                      <a:rPr lang="en-US" b="1" i="1" smtClean="0">
                        <a:latin typeface="Cambria Math" panose="02040503050406030204" pitchFamily="18" charset="0"/>
                      </a:rPr>
                      <m:t>=</m:t>
                    </m:r>
                    <m:f>
                      <m:fPr>
                        <m:ctrlPr>
                          <a:rPr lang="en-US" b="1" i="1" smtClean="0">
                            <a:latin typeface="Cambria Math" panose="02040503050406030204" pitchFamily="18" charset="0"/>
                          </a:rPr>
                        </m:ctrlPr>
                      </m:fPr>
                      <m:num>
                        <m:r>
                          <a:rPr lang="en-US" b="1" i="1" smtClean="0">
                            <a:latin typeface="Cambria Math" panose="02040503050406030204" pitchFamily="18" charset="0"/>
                          </a:rPr>
                          <m:t>𝟏</m:t>
                        </m:r>
                      </m:num>
                      <m:den>
                        <m:r>
                          <a:rPr lang="en-US" b="1" i="1" smtClean="0">
                            <a:latin typeface="Cambria Math" panose="02040503050406030204" pitchFamily="18" charset="0"/>
                          </a:rPr>
                          <m:t>𝑵</m:t>
                        </m:r>
                      </m:den>
                    </m:f>
                    <m:nary>
                      <m:naryPr>
                        <m:chr m:val="∑"/>
                        <m:ctrlPr>
                          <a:rPr lang="en-US" b="1" i="1" smtClean="0">
                            <a:latin typeface="Cambria Math" panose="02040503050406030204" pitchFamily="18" charset="0"/>
                          </a:rPr>
                        </m:ctrlPr>
                      </m:naryPr>
                      <m:sub>
                        <m:r>
                          <m:rPr>
                            <m:brk m:alnAt="23"/>
                          </m:rPr>
                          <a:rPr lang="en-US" b="1" i="1" smtClean="0">
                            <a:latin typeface="Cambria Math" panose="02040503050406030204" pitchFamily="18" charset="0"/>
                          </a:rPr>
                          <m:t>𝒊</m:t>
                        </m:r>
                        <m:r>
                          <a:rPr lang="en-US" b="1" i="1" smtClean="0">
                            <a:latin typeface="Cambria Math" panose="02040503050406030204" pitchFamily="18" charset="0"/>
                          </a:rPr>
                          <m:t>=</m:t>
                        </m:r>
                        <m:r>
                          <a:rPr lang="en-US" b="1" i="1" smtClean="0">
                            <a:latin typeface="Cambria Math" panose="02040503050406030204" pitchFamily="18" charset="0"/>
                          </a:rPr>
                          <m:t>𝟏</m:t>
                        </m:r>
                      </m:sub>
                      <m:sup>
                        <m:r>
                          <a:rPr lang="en-US" b="1" i="1" smtClean="0">
                            <a:latin typeface="Cambria Math" panose="02040503050406030204" pitchFamily="18" charset="0"/>
                          </a:rPr>
                          <m:t>𝑵</m:t>
                        </m:r>
                      </m:sup>
                      <m:e>
                        <m:d>
                          <m:dPr>
                            <m:begChr m:val="|"/>
                            <m:endChr m:val="|"/>
                            <m:ctrlPr>
                              <a:rPr lang="en-US" b="1" i="1" smtClean="0">
                                <a:latin typeface="Cambria Math" panose="02040503050406030204" pitchFamily="18" charset="0"/>
                              </a:rPr>
                            </m:ctrlPr>
                          </m:dPr>
                          <m:e>
                            <m:sSub>
                              <m:sSubPr>
                                <m:ctrlPr>
                                  <a:rPr lang="en-US" b="1" i="1" smtClean="0">
                                    <a:latin typeface="Cambria Math" panose="02040503050406030204" pitchFamily="18" charset="0"/>
                                  </a:rPr>
                                </m:ctrlPr>
                              </m:sSubPr>
                              <m:e>
                                <m:r>
                                  <a:rPr lang="en-US" b="1" i="1" smtClean="0">
                                    <a:latin typeface="Cambria Math" panose="02040503050406030204" pitchFamily="18" charset="0"/>
                                  </a:rPr>
                                  <m:t>𝒚</m:t>
                                </m:r>
                              </m:e>
                              <m:sub>
                                <m:r>
                                  <a:rPr lang="en-US" b="1" i="1" smtClean="0">
                                    <a:latin typeface="Cambria Math" panose="02040503050406030204" pitchFamily="18" charset="0"/>
                                  </a:rPr>
                                  <m:t>𝒊</m:t>
                                </m:r>
                              </m:sub>
                            </m:sSub>
                            <m:r>
                              <a:rPr lang="en-US" b="1" i="1" smtClean="0">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e>
                        </m:d>
                      </m:e>
                    </m:nary>
                  </m:oMath>
                </a14:m>
                <a:endParaRPr lang="en-US" sz="2800" b="1" dirty="0"/>
              </a:p>
              <a:p>
                <a:pPr>
                  <a:lnSpc>
                    <a:spcPct val="100000"/>
                  </a:lnSpc>
                </a:pPr>
                <a:endParaRPr lang="en-US" sz="2400" dirty="0"/>
              </a:p>
              <a:p>
                <a:endParaRPr lang="en-US" sz="2800" dirty="0"/>
              </a:p>
              <a:p>
                <a:endParaRPr lang="en-US" sz="2800" dirty="0"/>
              </a:p>
              <a:p>
                <a:endParaRPr lang="en-US" sz="2800" dirty="0"/>
              </a:p>
            </p:txBody>
          </p:sp>
        </mc:Choice>
        <mc:Fallback>
          <p:sp>
            <p:nvSpPr>
              <p:cNvPr id="9" name="Content Placeholder 2">
                <a:extLst>
                  <a:ext uri="{FF2B5EF4-FFF2-40B4-BE49-F238E27FC236}">
                    <a16:creationId xmlns:a16="http://schemas.microsoft.com/office/drawing/2014/main" id="{A8681140-580A-41CA-A5E3-5CF76227B5B4}"/>
                  </a:ext>
                </a:extLst>
              </p:cNvPr>
              <p:cNvSpPr txBox="1">
                <a:spLocks noRot="1" noChangeAspect="1" noMove="1" noResize="1" noEditPoints="1" noAdjustHandles="1" noChangeArrowheads="1" noChangeShapeType="1" noTextEdit="1"/>
              </p:cNvSpPr>
              <p:nvPr/>
            </p:nvSpPr>
            <p:spPr>
              <a:xfrm>
                <a:off x="1916054" y="1075212"/>
                <a:ext cx="3640697" cy="1376621"/>
              </a:xfrm>
              <a:prstGeom prst="rect">
                <a:avLst/>
              </a:prstGeom>
              <a:blipFill>
                <a:blip r:embed="rId3"/>
                <a:stretch>
                  <a:fillRect l="-1672" t="-2212"/>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0226DEE9-5613-476D-B157-06177F094E55}"/>
              </a:ext>
            </a:extLst>
          </p:cNvPr>
          <p:cNvPicPr>
            <a:picLocks noChangeAspect="1"/>
          </p:cNvPicPr>
          <p:nvPr/>
        </p:nvPicPr>
        <p:blipFill>
          <a:blip r:embed="rId4"/>
          <a:stretch>
            <a:fillRect/>
          </a:stretch>
        </p:blipFill>
        <p:spPr>
          <a:xfrm>
            <a:off x="1561527" y="2228165"/>
            <a:ext cx="8175170" cy="3977275"/>
          </a:xfrm>
          <a:prstGeom prst="rect">
            <a:avLst/>
          </a:prstGeom>
        </p:spPr>
      </p:pic>
    </p:spTree>
    <p:extLst>
      <p:ext uri="{BB962C8B-B14F-4D97-AF65-F5344CB8AC3E}">
        <p14:creationId xmlns:p14="http://schemas.microsoft.com/office/powerpoint/2010/main" val="978833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751E52-B008-44B1-A9BD-DD0110BD53D3}"/>
              </a:ext>
            </a:extLst>
          </p:cNvPr>
          <p:cNvSpPr>
            <a:spLocks noGrp="1"/>
          </p:cNvSpPr>
          <p:nvPr>
            <p:ph type="title" idx="4294967295"/>
          </p:nvPr>
        </p:nvSpPr>
        <p:spPr>
          <a:xfrm>
            <a:off x="558835" y="268679"/>
            <a:ext cx="10058400" cy="820285"/>
          </a:xfrm>
        </p:spPr>
        <p:txBody>
          <a:bodyPr/>
          <a:lstStyle/>
          <a:p>
            <a:r>
              <a:rPr lang="en-US" dirty="0"/>
              <a:t>Linear Regression: Graphical intuition</a:t>
            </a:r>
          </a:p>
        </p:txBody>
      </p:sp>
      <p:pic>
        <p:nvPicPr>
          <p:cNvPr id="4" name="Picture 3">
            <a:extLst>
              <a:ext uri="{FF2B5EF4-FFF2-40B4-BE49-F238E27FC236}">
                <a16:creationId xmlns:a16="http://schemas.microsoft.com/office/drawing/2014/main" id="{A7CE30DB-0F83-4A4F-879E-C47687DB87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45370"/>
            <a:ext cx="11430000" cy="4476750"/>
          </a:xfrm>
          <a:prstGeom prst="rect">
            <a:avLst/>
          </a:prstGeom>
        </p:spPr>
      </p:pic>
      <p:sp>
        <p:nvSpPr>
          <p:cNvPr id="5" name="Rectangle 4">
            <a:extLst>
              <a:ext uri="{FF2B5EF4-FFF2-40B4-BE49-F238E27FC236}">
                <a16:creationId xmlns:a16="http://schemas.microsoft.com/office/drawing/2014/main" id="{AD6B1F40-4451-4468-9723-3F9AD7A4A056}"/>
              </a:ext>
            </a:extLst>
          </p:cNvPr>
          <p:cNvSpPr/>
          <p:nvPr/>
        </p:nvSpPr>
        <p:spPr>
          <a:xfrm>
            <a:off x="6230464" y="6488668"/>
            <a:ext cx="5859233" cy="369332"/>
          </a:xfrm>
          <a:prstGeom prst="rect">
            <a:avLst/>
          </a:prstGeom>
        </p:spPr>
        <p:txBody>
          <a:bodyPr wrap="none">
            <a:spAutoFit/>
          </a:bodyPr>
          <a:lstStyle/>
          <a:p>
            <a:r>
              <a:rPr lang="en-US" b="1" dirty="0">
                <a:solidFill>
                  <a:schemeClr val="bg1"/>
                </a:solidFill>
                <a:hlinkClick r:id="rId3">
                  <a:extLst>
                    <a:ext uri="{A12FA001-AC4F-418D-AE19-62706E023703}">
                      <ahyp:hlinkClr xmlns:ahyp="http://schemas.microsoft.com/office/drawing/2018/hyperlinkcolor" val="tx"/>
                    </a:ext>
                  </a:extLst>
                </a:hlinkClick>
              </a:rPr>
              <a:t>https://giphy.com/gifs/gradient-O9rcZVmRcEGqI/fullscreen</a:t>
            </a:r>
            <a:endParaRPr lang="en-US" b="1" dirty="0">
              <a:solidFill>
                <a:schemeClr val="bg1"/>
              </a:solidFill>
            </a:endParaRPr>
          </a:p>
        </p:txBody>
      </p:sp>
    </p:spTree>
    <p:extLst>
      <p:ext uri="{BB962C8B-B14F-4D97-AF65-F5344CB8AC3E}">
        <p14:creationId xmlns:p14="http://schemas.microsoft.com/office/powerpoint/2010/main" val="41621216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54691"/>
            <a:ext cx="10058400" cy="852488"/>
          </a:xfrm>
        </p:spPr>
        <p:txBody>
          <a:bodyPr>
            <a:normAutofit/>
          </a:bodyPr>
          <a:lstStyle/>
          <a:p>
            <a:r>
              <a:rPr lang="en-US" sz="4400" dirty="0"/>
              <a:t>Linear Regression – Least Squares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885539-A104-4CA5-A2B9-9DBC996A781B}"/>
                  </a:ext>
                </a:extLst>
              </p:cNvPr>
              <p:cNvSpPr>
                <a:spLocks noGrp="1"/>
              </p:cNvSpPr>
              <p:nvPr>
                <p:ph idx="4294967295"/>
              </p:nvPr>
            </p:nvSpPr>
            <p:spPr>
              <a:xfrm>
                <a:off x="878293" y="4248040"/>
                <a:ext cx="7341704" cy="268950"/>
              </a:xfrm>
              <a:solidFill>
                <a:schemeClr val="bg1"/>
              </a:solidFill>
            </p:spPr>
            <p:txBody>
              <a:bodyPr>
                <a:noAutofit/>
              </a:bodyPr>
              <a:lstStyle/>
              <a:p>
                <a:pPr marL="0" indent="0">
                  <a:lnSpc>
                    <a:spcPct val="100000"/>
                  </a:lnSpc>
                  <a:buNone/>
                </a:pPr>
                <a:r>
                  <a:rPr lang="en-US" sz="1600" dirty="0">
                    <a:solidFill>
                      <a:schemeClr val="tx1"/>
                    </a:solidFill>
                  </a:rPr>
                  <a:t>We calculate MSE derivative. We have two variables</a:t>
                </a:r>
                <a:r>
                  <a:rPr lang="en-US" sz="1600" b="1" dirty="0">
                    <a:solidFill>
                      <a:schemeClr val="tx1"/>
                    </a:solidFill>
                  </a:rPr>
                  <a:t> </a:t>
                </a:r>
                <a14:m>
                  <m:oMath xmlns:m="http://schemas.openxmlformats.org/officeDocument/2006/math">
                    <m:r>
                      <a:rPr lang="en-US" sz="1600" b="1" i="1">
                        <a:solidFill>
                          <a:schemeClr val="tx1"/>
                        </a:solidFill>
                        <a:latin typeface="Cambria Math" panose="02040503050406030204" pitchFamily="18" charset="0"/>
                      </a:rPr>
                      <m:t>𝒂</m:t>
                    </m:r>
                  </m:oMath>
                </a14:m>
                <a:r>
                  <a:rPr lang="en-US" sz="1600" dirty="0">
                    <a:solidFill>
                      <a:schemeClr val="tx1"/>
                    </a:solidFill>
                  </a:rPr>
                  <a:t> and </a:t>
                </a:r>
                <a14:m>
                  <m:oMath xmlns:m="http://schemas.openxmlformats.org/officeDocument/2006/math">
                    <m:r>
                      <a:rPr lang="en-US" sz="1600" b="1" i="1">
                        <a:solidFill>
                          <a:schemeClr val="tx1"/>
                        </a:solidFill>
                        <a:latin typeface="Cambria Math" panose="02040503050406030204" pitchFamily="18" charset="0"/>
                      </a:rPr>
                      <m:t>𝒃</m:t>
                    </m:r>
                  </m:oMath>
                </a14:m>
                <a:r>
                  <a:rPr lang="en-US" sz="1600" dirty="0">
                    <a:solidFill>
                      <a:schemeClr val="tx1"/>
                    </a:solidFill>
                  </a:rPr>
                  <a:t>, hence, two derivatives</a:t>
                </a:r>
                <a:endParaRPr lang="en-US" sz="1200" dirty="0"/>
              </a:p>
            </p:txBody>
          </p:sp>
        </mc:Choice>
        <mc:Fallback xmlns="">
          <p:sp>
            <p:nvSpPr>
              <p:cNvPr id="3" name="Content Placeholder 2">
                <a:extLst>
                  <a:ext uri="{FF2B5EF4-FFF2-40B4-BE49-F238E27FC236}">
                    <a16:creationId xmlns:a16="http://schemas.microsoft.com/office/drawing/2014/main" id="{25885539-A104-4CA5-A2B9-9DBC996A781B}"/>
                  </a:ext>
                </a:extLst>
              </p:cNvPr>
              <p:cNvSpPr>
                <a:spLocks noGrp="1" noRot="1" noChangeAspect="1" noMove="1" noResize="1" noEditPoints="1" noAdjustHandles="1" noChangeArrowheads="1" noChangeShapeType="1" noTextEdit="1"/>
              </p:cNvSpPr>
              <p:nvPr>
                <p:ph idx="4294967295"/>
              </p:nvPr>
            </p:nvSpPr>
            <p:spPr>
              <a:xfrm>
                <a:off x="878293" y="4248040"/>
                <a:ext cx="7341704" cy="268950"/>
              </a:xfrm>
              <a:blipFill>
                <a:blip r:embed="rId2"/>
                <a:stretch>
                  <a:fillRect l="-1661" t="-6818" b="-5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013073EC-5425-4BD7-9E93-8577E2454465}"/>
                  </a:ext>
                </a:extLst>
              </p:cNvPr>
              <p:cNvSpPr/>
              <p:nvPr/>
            </p:nvSpPr>
            <p:spPr>
              <a:xfrm>
                <a:off x="878293" y="4799211"/>
                <a:ext cx="7888694" cy="516616"/>
              </a:xfrm>
              <a:prstGeom prst="rect">
                <a:avLst/>
              </a:prstGeom>
            </p:spPr>
            <p:txBody>
              <a:bodyPr wrap="square">
                <a:spAutoFit/>
              </a:bodyPr>
              <a:lstStyle/>
              <a:p>
                <a14:m>
                  <m:oMath xmlns:m="http://schemas.openxmlformats.org/officeDocument/2006/math">
                    <m:f>
                      <m:fPr>
                        <m:ctrlPr>
                          <a:rPr lang="en-US" b="1" i="1">
                            <a:latin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𝑺𝑬</m:t>
                        </m:r>
                        <m:r>
                          <a:rPr lang="en-US" b="1" i="1">
                            <a:latin typeface="Cambria Math" panose="02040503050406030204" pitchFamily="18" charset="0"/>
                            <a:ea typeface="Cambria Math" panose="02040503050406030204" pitchFamily="18" charset="0"/>
                          </a:rPr>
                          <m:t>)</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𝒂</m:t>
                        </m:r>
                      </m:den>
                    </m:f>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𝒂</m:t>
                        </m:r>
                      </m:den>
                    </m:f>
                    <m:d>
                      <m:dPr>
                        <m:begChr m:val="["/>
                        <m:endChr m:val="]"/>
                        <m:ctrlPr>
                          <a:rPr lang="en-US" b="1" i="1">
                            <a:latin typeface="Cambria Math" panose="02040503050406030204" pitchFamily="18" charset="0"/>
                          </a:rPr>
                        </m:ctrlPr>
                      </m:dPr>
                      <m:e>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𝑵</m:t>
                            </m:r>
                          </m:sup>
                          <m:e>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𝒂</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r>
                                          <a:rPr lang="en-US" b="1" i="1">
                                            <a:latin typeface="Cambria Math" panose="02040503050406030204" pitchFamily="18" charset="0"/>
                                          </a:rPr>
                                          <m:t>𝒃</m:t>
                                        </m:r>
                                      </m:e>
                                    </m:d>
                                  </m:e>
                                </m:d>
                              </m:e>
                              <m:sup>
                                <m:r>
                                  <a:rPr lang="en-US" b="1" i="1">
                                    <a:latin typeface="Cambria Math" panose="02040503050406030204" pitchFamily="18" charset="0"/>
                                  </a:rPr>
                                  <m:t>𝟐</m:t>
                                </m:r>
                              </m:sup>
                            </m:sSup>
                            <m:r>
                              <a:rPr lang="en-US" b="1" i="1">
                                <a:latin typeface="Cambria Math" panose="02040503050406030204" pitchFamily="18" charset="0"/>
                              </a:rPr>
                              <m:t>)</m:t>
                            </m:r>
                          </m:e>
                        </m:nary>
                      </m:e>
                    </m:d>
                    <m:r>
                      <a:rPr lang="en-US" b="1" i="1">
                        <a:latin typeface="Cambria Math" panose="02040503050406030204" pitchFamily="18" charset="0"/>
                      </a:rPr>
                      <m:t>=</m:t>
                    </m:r>
                  </m:oMath>
                </a14:m>
                <a:r>
                  <a:rPr lang="en-US" b="1" dirty="0"/>
                  <a:t> </a:t>
                </a:r>
                <a14:m>
                  <m:oMath xmlns:m="http://schemas.openxmlformats.org/officeDocument/2006/math">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𝑵</m:t>
                        </m:r>
                      </m:sup>
                      <m:e>
                        <m:r>
                          <a:rPr lang="en-US" b="1" i="1">
                            <a:latin typeface="Cambria Math" panose="02040503050406030204" pitchFamily="18" charset="0"/>
                          </a:rPr>
                          <m:t>𝟐</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𝒂</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r>
                              <a:rPr lang="en-US" b="1" i="1">
                                <a:latin typeface="Cambria Math" panose="02040503050406030204" pitchFamily="18" charset="0"/>
                              </a:rPr>
                              <m:t>𝒃</m:t>
                            </m:r>
                          </m:e>
                        </m:d>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m:t>
                            </m:r>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e>
                    </m:nary>
                  </m:oMath>
                </a14:m>
                <a:endParaRPr lang="en-US" dirty="0"/>
              </a:p>
            </p:txBody>
          </p:sp>
        </mc:Choice>
        <mc:Fallback xmlns="">
          <p:sp>
            <p:nvSpPr>
              <p:cNvPr id="6" name="Rectangle 5">
                <a:extLst>
                  <a:ext uri="{FF2B5EF4-FFF2-40B4-BE49-F238E27FC236}">
                    <a16:creationId xmlns:a16="http://schemas.microsoft.com/office/drawing/2014/main" id="{013073EC-5425-4BD7-9E93-8577E2454465}"/>
                  </a:ext>
                </a:extLst>
              </p:cNvPr>
              <p:cNvSpPr>
                <a:spLocks noRot="1" noChangeAspect="1" noMove="1" noResize="1" noEditPoints="1" noAdjustHandles="1" noChangeArrowheads="1" noChangeShapeType="1" noTextEdit="1"/>
              </p:cNvSpPr>
              <p:nvPr/>
            </p:nvSpPr>
            <p:spPr>
              <a:xfrm>
                <a:off x="878293" y="4799211"/>
                <a:ext cx="7888694" cy="516616"/>
              </a:xfrm>
              <a:prstGeom prst="rect">
                <a:avLst/>
              </a:prstGeom>
              <a:blipFill>
                <a:blip r:embed="rId3"/>
                <a:stretch>
                  <a:fillRect t="-69412" b="-1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C7194966-DE0F-4BEF-8B6C-75A3286094AA}"/>
                  </a:ext>
                </a:extLst>
              </p:cNvPr>
              <p:cNvSpPr/>
              <p:nvPr/>
            </p:nvSpPr>
            <p:spPr>
              <a:xfrm>
                <a:off x="878293" y="5513122"/>
                <a:ext cx="7341704" cy="516616"/>
              </a:xfrm>
              <a:prstGeom prst="rect">
                <a:avLst/>
              </a:prstGeom>
            </p:spPr>
            <p:txBody>
              <a:bodyPr wrap="square">
                <a:spAutoFit/>
              </a:bodyPr>
              <a:lstStyle/>
              <a:p>
                <a14:m>
                  <m:oMath xmlns:m="http://schemas.openxmlformats.org/officeDocument/2006/math">
                    <m:f>
                      <m:fPr>
                        <m:ctrlPr>
                          <a:rPr lang="en-US" b="1" i="1" smtClean="0">
                            <a:latin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𝑺𝑬</m:t>
                        </m:r>
                        <m:r>
                          <a:rPr lang="en-US" b="1" i="1">
                            <a:latin typeface="Cambria Math" panose="02040503050406030204" pitchFamily="18" charset="0"/>
                            <a:ea typeface="Cambria Math" panose="02040503050406030204" pitchFamily="18" charset="0"/>
                          </a:rPr>
                          <m:t>)</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den>
                    </m:f>
                    <m:r>
                      <a:rPr lang="en-US" b="1" i="1">
                        <a:latin typeface="Cambria Math" panose="02040503050406030204" pitchFamily="18" charset="0"/>
                      </a:rPr>
                      <m:t>=</m:t>
                    </m:r>
                    <m:f>
                      <m:fPr>
                        <m:ctrlPr>
                          <a:rPr lang="en-US" b="1" i="1">
                            <a:latin typeface="Cambria Math" panose="02040503050406030204" pitchFamily="18" charset="0"/>
                          </a:rPr>
                        </m:ctrlPr>
                      </m:fPr>
                      <m:num>
                        <m:r>
                          <a:rPr lang="en-US" b="1" i="1">
                            <a:latin typeface="Cambria Math" panose="02040503050406030204" pitchFamily="18" charset="0"/>
                            <a:ea typeface="Cambria Math" panose="02040503050406030204" pitchFamily="18" charset="0"/>
                          </a:rPr>
                          <m:t>𝝏</m:t>
                        </m:r>
                      </m:num>
                      <m:den>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m:t>
                        </m:r>
                      </m:den>
                    </m:f>
                    <m:d>
                      <m:dPr>
                        <m:begChr m:val="["/>
                        <m:endChr m:val="]"/>
                        <m:ctrlPr>
                          <a:rPr lang="en-US" b="1" i="1">
                            <a:latin typeface="Cambria Math" panose="02040503050406030204" pitchFamily="18" charset="0"/>
                          </a:rPr>
                        </m:ctrlPr>
                      </m:dPr>
                      <m:e>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𝑵</m:t>
                            </m:r>
                          </m:sup>
                          <m:e>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𝒂</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r>
                                          <a:rPr lang="en-US" b="1" i="1">
                                            <a:latin typeface="Cambria Math" panose="02040503050406030204" pitchFamily="18" charset="0"/>
                                          </a:rPr>
                                          <m:t>𝒃</m:t>
                                        </m:r>
                                      </m:e>
                                    </m:d>
                                  </m:e>
                                </m:d>
                              </m:e>
                              <m:sup>
                                <m:r>
                                  <a:rPr lang="en-US" b="1" i="1">
                                    <a:latin typeface="Cambria Math" panose="02040503050406030204" pitchFamily="18" charset="0"/>
                                  </a:rPr>
                                  <m:t>𝟐</m:t>
                                </m:r>
                              </m:sup>
                            </m:sSup>
                            <m:r>
                              <a:rPr lang="en-US" b="1" i="1">
                                <a:latin typeface="Cambria Math" panose="02040503050406030204" pitchFamily="18" charset="0"/>
                              </a:rPr>
                              <m:t>)</m:t>
                            </m:r>
                          </m:e>
                        </m:nary>
                      </m:e>
                    </m:d>
                    <m:r>
                      <a:rPr lang="en-US" b="1" i="1">
                        <a:latin typeface="Cambria Math" panose="02040503050406030204" pitchFamily="18" charset="0"/>
                      </a:rPr>
                      <m:t>=</m:t>
                    </m:r>
                  </m:oMath>
                </a14:m>
                <a:r>
                  <a:rPr lang="en-US" b="1" dirty="0"/>
                  <a:t> </a:t>
                </a:r>
                <a14:m>
                  <m:oMath xmlns:m="http://schemas.openxmlformats.org/officeDocument/2006/math">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𝑵</m:t>
                        </m:r>
                      </m:sup>
                      <m:e>
                        <m:r>
                          <a:rPr lang="en-US" b="1" i="1">
                            <a:latin typeface="Cambria Math" panose="02040503050406030204" pitchFamily="18" charset="0"/>
                          </a:rPr>
                          <m:t>𝟐</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r>
                          <a:rPr lang="en-US" b="1" i="1">
                            <a:latin typeface="Cambria Math" panose="02040503050406030204" pitchFamily="18" charset="0"/>
                          </a:rPr>
                          <m:t>−</m:t>
                        </m:r>
                        <m:d>
                          <m:dPr>
                            <m:ctrlPr>
                              <a:rPr lang="en-US" b="1" i="1">
                                <a:latin typeface="Cambria Math" panose="02040503050406030204" pitchFamily="18" charset="0"/>
                              </a:rPr>
                            </m:ctrlPr>
                          </m:dPr>
                          <m:e>
                            <m:r>
                              <a:rPr lang="en-US" b="1" i="1">
                                <a:latin typeface="Cambria Math" panose="02040503050406030204" pitchFamily="18" charset="0"/>
                              </a:rPr>
                              <m:t>𝒂</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r>
                              <a:rPr lang="en-US" b="1" i="1">
                                <a:latin typeface="Cambria Math" panose="02040503050406030204" pitchFamily="18" charset="0"/>
                              </a:rPr>
                              <m:t>𝒃</m:t>
                            </m:r>
                          </m:e>
                        </m:d>
                        <m:r>
                          <a:rPr lang="en-US" b="1" i="1">
                            <a:latin typeface="Cambria Math" panose="02040503050406030204" pitchFamily="18" charset="0"/>
                          </a:rPr>
                          <m:t>)(−</m:t>
                        </m:r>
                        <m:r>
                          <a:rPr lang="en-US" b="1" i="1">
                            <a:latin typeface="Cambria Math" panose="02040503050406030204" pitchFamily="18" charset="0"/>
                          </a:rPr>
                          <m:t>𝟏</m:t>
                        </m:r>
                        <m:r>
                          <a:rPr lang="en-US" b="1" i="1">
                            <a:latin typeface="Cambria Math" panose="02040503050406030204" pitchFamily="18" charset="0"/>
                          </a:rPr>
                          <m:t>)</m:t>
                        </m:r>
                      </m:e>
                    </m:nary>
                  </m:oMath>
                </a14:m>
                <a:endParaRPr lang="en-US" dirty="0"/>
              </a:p>
            </p:txBody>
          </p:sp>
        </mc:Choice>
        <mc:Fallback xmlns="">
          <p:sp>
            <p:nvSpPr>
              <p:cNvPr id="8" name="Rectangle 7">
                <a:extLst>
                  <a:ext uri="{FF2B5EF4-FFF2-40B4-BE49-F238E27FC236}">
                    <a16:creationId xmlns:a16="http://schemas.microsoft.com/office/drawing/2014/main" id="{C7194966-DE0F-4BEF-8B6C-75A3286094AA}"/>
                  </a:ext>
                </a:extLst>
              </p:cNvPr>
              <p:cNvSpPr>
                <a:spLocks noRot="1" noChangeAspect="1" noMove="1" noResize="1" noEditPoints="1" noAdjustHandles="1" noChangeArrowheads="1" noChangeShapeType="1" noTextEdit="1"/>
              </p:cNvSpPr>
              <p:nvPr/>
            </p:nvSpPr>
            <p:spPr>
              <a:xfrm>
                <a:off x="878293" y="5513122"/>
                <a:ext cx="7341704" cy="516616"/>
              </a:xfrm>
              <a:prstGeom prst="rect">
                <a:avLst/>
              </a:prstGeom>
              <a:blipFill>
                <a:blip r:embed="rId4"/>
                <a:stretch>
                  <a:fillRect t="-69412" b="-1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96FE5D21-FB6D-49C7-8665-1FA75C22950E}"/>
                  </a:ext>
                </a:extLst>
              </p:cNvPr>
              <p:cNvSpPr/>
              <p:nvPr/>
            </p:nvSpPr>
            <p:spPr>
              <a:xfrm>
                <a:off x="878293" y="3233706"/>
                <a:ext cx="3179460" cy="8766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𝒎𝒊𝒏</m:t>
                          </m:r>
                        </m:e>
                        <m:sub>
                          <m:r>
                            <a:rPr lang="en-US" b="1" i="1">
                              <a:latin typeface="Cambria Math" panose="02040503050406030204" pitchFamily="18" charset="0"/>
                            </a:rPr>
                            <m:t>𝒂</m:t>
                          </m:r>
                          <m:r>
                            <a:rPr lang="en-US" b="1" i="1">
                              <a:latin typeface="Cambria Math" panose="02040503050406030204" pitchFamily="18" charset="0"/>
                            </a:rPr>
                            <m:t>,</m:t>
                          </m:r>
                          <m:r>
                            <a:rPr lang="en-US" b="1" i="1">
                              <a:latin typeface="Cambria Math" panose="02040503050406030204" pitchFamily="18" charset="0"/>
                            </a:rPr>
                            <m:t>𝒃</m:t>
                          </m:r>
                        </m:sub>
                      </m:sSub>
                      <m:r>
                        <a:rPr lang="en-US" b="1" i="1">
                          <a:latin typeface="Cambria Math" panose="02040503050406030204" pitchFamily="18" charset="0"/>
                        </a:rPr>
                        <m:t>(</m:t>
                      </m:r>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𝑵</m:t>
                          </m:r>
                        </m:sup>
                        <m:e>
                          <m:sSup>
                            <m:sSupPr>
                              <m:ctrlPr>
                                <a:rPr lang="en-US" b="1" i="1">
                                  <a:latin typeface="Cambria Math" panose="02040503050406030204" pitchFamily="18" charset="0"/>
                                </a:rPr>
                              </m:ctrlPr>
                            </m:sSupPr>
                            <m:e>
                              <m:d>
                                <m:dPr>
                                  <m:ctrlPr>
                                    <a:rPr lang="en-US" b="1" i="1">
                                      <a:latin typeface="Cambria Math" panose="02040503050406030204" pitchFamily="18" charset="0"/>
                                    </a:rPr>
                                  </m:ctrlPr>
                                </m:dPr>
                                <m:e>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r>
                                    <a:rPr lang="en-US" b="1" i="1">
                                      <a:latin typeface="Cambria Math" panose="02040503050406030204" pitchFamily="18" charset="0"/>
                                    </a:rPr>
                                    <m:t>−(</m:t>
                                  </m:r>
                                  <m:r>
                                    <a:rPr lang="en-US" b="1" i="1">
                                      <a:latin typeface="Cambria Math" panose="02040503050406030204" pitchFamily="18" charset="0"/>
                                    </a:rPr>
                                    <m:t>𝒂</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r>
                                    <a:rPr lang="en-US" b="1" i="1">
                                      <a:latin typeface="Cambria Math" panose="02040503050406030204" pitchFamily="18" charset="0"/>
                                    </a:rPr>
                                    <m:t>𝒃</m:t>
                                  </m:r>
                                  <m:r>
                                    <a:rPr lang="en-US" b="1" i="1">
                                      <a:latin typeface="Cambria Math" panose="02040503050406030204" pitchFamily="18" charset="0"/>
                                    </a:rPr>
                                    <m:t>)</m:t>
                                  </m:r>
                                </m:e>
                              </m:d>
                            </m:e>
                            <m:sup>
                              <m:r>
                                <a:rPr lang="en-US" b="1" i="1">
                                  <a:latin typeface="Cambria Math" panose="02040503050406030204" pitchFamily="18" charset="0"/>
                                </a:rPr>
                                <m:t>𝟐</m:t>
                              </m:r>
                            </m:sup>
                          </m:sSup>
                          <m:r>
                            <a:rPr lang="en-US" b="1" i="1">
                              <a:latin typeface="Cambria Math" panose="02040503050406030204" pitchFamily="18" charset="0"/>
                            </a:rPr>
                            <m:t>)</m:t>
                          </m:r>
                        </m:e>
                      </m:nary>
                    </m:oMath>
                  </m:oMathPara>
                </a14:m>
                <a:endParaRPr lang="en-US" dirty="0"/>
              </a:p>
            </p:txBody>
          </p:sp>
        </mc:Choice>
        <mc:Fallback xmlns="">
          <p:sp>
            <p:nvSpPr>
              <p:cNvPr id="10" name="Rectangle 9">
                <a:extLst>
                  <a:ext uri="{FF2B5EF4-FFF2-40B4-BE49-F238E27FC236}">
                    <a16:creationId xmlns:a16="http://schemas.microsoft.com/office/drawing/2014/main" id="{96FE5D21-FB6D-49C7-8665-1FA75C22950E}"/>
                  </a:ext>
                </a:extLst>
              </p:cNvPr>
              <p:cNvSpPr>
                <a:spLocks noRot="1" noChangeAspect="1" noMove="1" noResize="1" noEditPoints="1" noAdjustHandles="1" noChangeArrowheads="1" noChangeShapeType="1" noTextEdit="1"/>
              </p:cNvSpPr>
              <p:nvPr/>
            </p:nvSpPr>
            <p:spPr>
              <a:xfrm>
                <a:off x="878293" y="3233706"/>
                <a:ext cx="3179460" cy="87665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C9F4728-D79E-416D-B157-2A01B3B652F7}"/>
                  </a:ext>
                </a:extLst>
              </p:cNvPr>
              <p:cNvSpPr/>
              <p:nvPr/>
            </p:nvSpPr>
            <p:spPr>
              <a:xfrm>
                <a:off x="878293" y="2489129"/>
                <a:ext cx="1511824" cy="369332"/>
              </a:xfrm>
              <a:prstGeom prst="rect">
                <a:avLst/>
              </a:prstGeom>
            </p:spPr>
            <p:txBody>
              <a:bodyPr wrap="none">
                <a:spAutoFit/>
              </a:bodyPr>
              <a:lstStyle/>
              <a:p>
                <a:pPr>
                  <a:lnSpc>
                    <a:spcPct val="100000"/>
                  </a:lnSpc>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r>
                        <a:rPr lang="en-US" b="1" i="1">
                          <a:latin typeface="Cambria Math" panose="02040503050406030204" pitchFamily="18" charset="0"/>
                        </a:rPr>
                        <m:t>=</m:t>
                      </m:r>
                      <m:r>
                        <a:rPr lang="en-US" b="1" i="1">
                          <a:latin typeface="Cambria Math" panose="02040503050406030204" pitchFamily="18" charset="0"/>
                        </a:rPr>
                        <m:t>𝒂</m:t>
                      </m:r>
                      <m:sSub>
                        <m:sSubPr>
                          <m:ctrlPr>
                            <a:rPr lang="en-US" b="1" i="1">
                              <a:latin typeface="Cambria Math" panose="02040503050406030204" pitchFamily="18" charset="0"/>
                            </a:rPr>
                          </m:ctrlPr>
                        </m:sSubPr>
                        <m:e>
                          <m:r>
                            <a:rPr lang="en-US" b="1" i="1">
                              <a:latin typeface="Cambria Math" panose="02040503050406030204" pitchFamily="18" charset="0"/>
                            </a:rPr>
                            <m:t>𝒙</m:t>
                          </m:r>
                        </m:e>
                        <m:sub>
                          <m:r>
                            <a:rPr lang="en-US" b="1" i="1">
                              <a:latin typeface="Cambria Math" panose="02040503050406030204" pitchFamily="18" charset="0"/>
                            </a:rPr>
                            <m:t>𝒊</m:t>
                          </m:r>
                        </m:sub>
                      </m:sSub>
                      <m:r>
                        <a:rPr lang="en-US" b="1" i="1">
                          <a:latin typeface="Cambria Math" panose="02040503050406030204" pitchFamily="18" charset="0"/>
                        </a:rPr>
                        <m:t>+</m:t>
                      </m:r>
                      <m:r>
                        <a:rPr lang="en-US" b="1" i="1">
                          <a:latin typeface="Cambria Math" panose="02040503050406030204" pitchFamily="18" charset="0"/>
                        </a:rPr>
                        <m:t>𝒃</m:t>
                      </m:r>
                    </m:oMath>
                  </m:oMathPara>
                </a14:m>
                <a:endParaRPr lang="en-US" b="1" dirty="0"/>
              </a:p>
            </p:txBody>
          </p:sp>
        </mc:Choice>
        <mc:Fallback xmlns="">
          <p:sp>
            <p:nvSpPr>
              <p:cNvPr id="11" name="Rectangle 10">
                <a:extLst>
                  <a:ext uri="{FF2B5EF4-FFF2-40B4-BE49-F238E27FC236}">
                    <a16:creationId xmlns:a16="http://schemas.microsoft.com/office/drawing/2014/main" id="{6C9F4728-D79E-416D-B157-2A01B3B652F7}"/>
                  </a:ext>
                </a:extLst>
              </p:cNvPr>
              <p:cNvSpPr>
                <a:spLocks noRot="1" noChangeAspect="1" noMove="1" noResize="1" noEditPoints="1" noAdjustHandles="1" noChangeArrowheads="1" noChangeShapeType="1" noTextEdit="1"/>
              </p:cNvSpPr>
              <p:nvPr/>
            </p:nvSpPr>
            <p:spPr>
              <a:xfrm>
                <a:off x="878293" y="2489129"/>
                <a:ext cx="1511824" cy="369332"/>
              </a:xfrm>
              <a:prstGeom prst="rect">
                <a:avLst/>
              </a:prstGeom>
              <a:blipFill>
                <a:blip r:embed="rId6"/>
                <a:stretch>
                  <a:fillRect t="-6557" b="-65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A0073292-18C1-45D0-92EA-FB5BF435DD4E}"/>
                  </a:ext>
                </a:extLst>
              </p:cNvPr>
              <p:cNvSpPr/>
              <p:nvPr/>
            </p:nvSpPr>
            <p:spPr>
              <a:xfrm>
                <a:off x="878293" y="1559058"/>
                <a:ext cx="2074479" cy="387991"/>
              </a:xfrm>
              <a:prstGeom prst="rect">
                <a:avLst/>
              </a:prstGeom>
            </p:spPr>
            <p:txBody>
              <a:bodyPr wrap="none">
                <a:spAutoFit/>
              </a:bodyPr>
              <a:lstStyle/>
              <a:p>
                <a:r>
                  <a:rPr lang="en-US" b="1" dirty="0"/>
                  <a:t>SE = </a:t>
                </a:r>
                <a14:m>
                  <m:oMath xmlns:m="http://schemas.openxmlformats.org/officeDocument/2006/math">
                    <m:nary>
                      <m:naryPr>
                        <m:chr m:val="∑"/>
                        <m:ctrlPr>
                          <a:rPr lang="en-US" b="1" i="1">
                            <a:latin typeface="Cambria Math" panose="02040503050406030204" pitchFamily="18" charset="0"/>
                          </a:rPr>
                        </m:ctrlPr>
                      </m:naryPr>
                      <m:sub>
                        <m:r>
                          <m:rPr>
                            <m:brk m:alnAt="23"/>
                          </m:rPr>
                          <a:rPr lang="en-US" b="1" i="1">
                            <a:latin typeface="Cambria Math" panose="02040503050406030204" pitchFamily="18" charset="0"/>
                          </a:rPr>
                          <m:t>𝒊</m:t>
                        </m:r>
                        <m:r>
                          <a:rPr lang="en-US" b="1" i="1">
                            <a:latin typeface="Cambria Math" panose="02040503050406030204" pitchFamily="18" charset="0"/>
                          </a:rPr>
                          <m:t>=</m:t>
                        </m:r>
                        <m:r>
                          <a:rPr lang="en-US" b="1" i="1">
                            <a:latin typeface="Cambria Math" panose="02040503050406030204" pitchFamily="18" charset="0"/>
                          </a:rPr>
                          <m:t>𝟏</m:t>
                        </m:r>
                      </m:sub>
                      <m:sup>
                        <m:r>
                          <a:rPr lang="en-US" b="1" i="1">
                            <a:latin typeface="Cambria Math" panose="02040503050406030204" pitchFamily="18" charset="0"/>
                          </a:rPr>
                          <m:t>𝑵</m:t>
                        </m:r>
                      </m:sup>
                      <m:e>
                        <m:sSup>
                          <m:sSupPr>
                            <m:ctrlPr>
                              <a:rPr lang="en-US" b="1" i="1">
                                <a:latin typeface="Cambria Math" panose="02040503050406030204" pitchFamily="18" charset="0"/>
                              </a:rPr>
                            </m:ctrlPr>
                          </m:sSupPr>
                          <m:e>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𝒚</m:t>
                                </m:r>
                              </m:e>
                              <m:sub>
                                <m:r>
                                  <a:rPr lang="en-US" b="1" i="1">
                                    <a:latin typeface="Cambria Math" panose="02040503050406030204" pitchFamily="18" charset="0"/>
                                  </a:rPr>
                                  <m:t>𝒊</m:t>
                                </m:r>
                              </m:sub>
                            </m:sSub>
                            <m:r>
                              <a:rPr lang="en-US" b="1" i="1">
                                <a:latin typeface="Cambria Math" panose="02040503050406030204" pitchFamily="18" charset="0"/>
                              </a:rPr>
                              <m:t>−</m:t>
                            </m:r>
                            <m:sSub>
                              <m:sSubPr>
                                <m:ctrlPr>
                                  <a:rPr lang="en-US" b="1" i="1">
                                    <a:latin typeface="Cambria Math" panose="02040503050406030204" pitchFamily="18" charset="0"/>
                                  </a:rPr>
                                </m:ctrlPr>
                              </m:sSubPr>
                              <m:e>
                                <m:acc>
                                  <m:accPr>
                                    <m:chr m:val="̂"/>
                                    <m:ctrlPr>
                                      <a:rPr lang="en-US" b="1" i="1">
                                        <a:latin typeface="Cambria Math" panose="02040503050406030204" pitchFamily="18" charset="0"/>
                                      </a:rPr>
                                    </m:ctrlPr>
                                  </m:accPr>
                                  <m:e>
                                    <m:r>
                                      <a:rPr lang="en-US" b="1" i="1">
                                        <a:latin typeface="Cambria Math" panose="02040503050406030204" pitchFamily="18" charset="0"/>
                                      </a:rPr>
                                      <m:t>𝒚</m:t>
                                    </m:r>
                                  </m:e>
                                </m:acc>
                              </m:e>
                              <m:sub>
                                <m:r>
                                  <a:rPr lang="en-US" b="1" i="1">
                                    <a:latin typeface="Cambria Math" panose="02040503050406030204" pitchFamily="18" charset="0"/>
                                  </a:rPr>
                                  <m:t>𝒊</m:t>
                                </m:r>
                              </m:sub>
                            </m:sSub>
                            <m:r>
                              <a:rPr lang="en-US" b="1" i="1">
                                <a:latin typeface="Cambria Math" panose="02040503050406030204" pitchFamily="18" charset="0"/>
                              </a:rPr>
                              <m:t>)</m:t>
                            </m:r>
                          </m:e>
                          <m:sup>
                            <m:r>
                              <a:rPr lang="en-US" b="1" i="1">
                                <a:latin typeface="Cambria Math" panose="02040503050406030204" pitchFamily="18" charset="0"/>
                              </a:rPr>
                              <m:t>𝟐</m:t>
                            </m:r>
                          </m:sup>
                        </m:sSup>
                      </m:e>
                    </m:nary>
                  </m:oMath>
                </a14:m>
                <a:endParaRPr lang="en-US" dirty="0"/>
              </a:p>
            </p:txBody>
          </p:sp>
        </mc:Choice>
        <mc:Fallback xmlns="">
          <p:sp>
            <p:nvSpPr>
              <p:cNvPr id="12" name="Rectangle 11">
                <a:extLst>
                  <a:ext uri="{FF2B5EF4-FFF2-40B4-BE49-F238E27FC236}">
                    <a16:creationId xmlns:a16="http://schemas.microsoft.com/office/drawing/2014/main" id="{A0073292-18C1-45D0-92EA-FB5BF435DD4E}"/>
                  </a:ext>
                </a:extLst>
              </p:cNvPr>
              <p:cNvSpPr>
                <a:spLocks noRot="1" noChangeAspect="1" noMove="1" noResize="1" noEditPoints="1" noAdjustHandles="1" noChangeArrowheads="1" noChangeShapeType="1" noTextEdit="1"/>
              </p:cNvSpPr>
              <p:nvPr/>
            </p:nvSpPr>
            <p:spPr>
              <a:xfrm>
                <a:off x="878293" y="1559058"/>
                <a:ext cx="2074479" cy="387991"/>
              </a:xfrm>
              <a:prstGeom prst="rect">
                <a:avLst/>
              </a:prstGeom>
              <a:blipFill>
                <a:blip r:embed="rId7"/>
                <a:stretch>
                  <a:fillRect l="-2353" t="-111111" r="-5000" b="-179365"/>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F3069CE0-A959-4753-AB3D-444AC5D314AD}"/>
              </a:ext>
            </a:extLst>
          </p:cNvPr>
          <p:cNvSpPr/>
          <p:nvPr/>
        </p:nvSpPr>
        <p:spPr>
          <a:xfrm>
            <a:off x="878293" y="1139391"/>
            <a:ext cx="4493153" cy="369332"/>
          </a:xfrm>
          <a:prstGeom prst="rect">
            <a:avLst/>
          </a:prstGeom>
        </p:spPr>
        <p:txBody>
          <a:bodyPr wrap="none">
            <a:spAutoFit/>
          </a:bodyPr>
          <a:lstStyle/>
          <a:p>
            <a:r>
              <a:rPr lang="en-US" dirty="0"/>
              <a:t>We should </a:t>
            </a:r>
            <a:r>
              <a:rPr lang="en-US"/>
              <a:t>minimize Residuals </a:t>
            </a:r>
            <a:r>
              <a:rPr lang="en-US" dirty="0"/>
              <a:t>Squared Error</a:t>
            </a:r>
          </a:p>
        </p:txBody>
      </p:sp>
      <p:sp>
        <p:nvSpPr>
          <p:cNvPr id="14" name="Rectangle 13">
            <a:extLst>
              <a:ext uri="{FF2B5EF4-FFF2-40B4-BE49-F238E27FC236}">
                <a16:creationId xmlns:a16="http://schemas.microsoft.com/office/drawing/2014/main" id="{0FC82F55-18EF-44A1-9BE7-DFD90D5FC9B8}"/>
              </a:ext>
            </a:extLst>
          </p:cNvPr>
          <p:cNvSpPr/>
          <p:nvPr/>
        </p:nvSpPr>
        <p:spPr>
          <a:xfrm>
            <a:off x="878293" y="2074354"/>
            <a:ext cx="1170449" cy="369332"/>
          </a:xfrm>
          <a:prstGeom prst="rect">
            <a:avLst/>
          </a:prstGeom>
        </p:spPr>
        <p:txBody>
          <a:bodyPr wrap="none">
            <a:spAutoFit/>
          </a:bodyPr>
          <a:lstStyle/>
          <a:p>
            <a:pPr>
              <a:lnSpc>
                <a:spcPct val="100000"/>
              </a:lnSpc>
            </a:pPr>
            <a:r>
              <a:rPr lang="en-US" dirty="0"/>
              <a:t>Recall that</a:t>
            </a: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4613B237-6C38-43F2-B887-92159226AE1D}"/>
                  </a:ext>
                </a:extLst>
              </p:cNvPr>
              <p:cNvSpPr/>
              <p:nvPr/>
            </p:nvSpPr>
            <p:spPr>
              <a:xfrm>
                <a:off x="878293" y="2927455"/>
                <a:ext cx="1559851" cy="369332"/>
              </a:xfrm>
              <a:prstGeom prst="rect">
                <a:avLst/>
              </a:prstGeom>
            </p:spPr>
            <p:txBody>
              <a:bodyPr wrap="none">
                <a:spAutoFit/>
              </a:bodyPr>
              <a:lstStyle/>
              <a:p>
                <a:pPr>
                  <a:lnSpc>
                    <a:spcPct val="100000"/>
                  </a:lnSpc>
                </a:pPr>
                <a:r>
                  <a:rPr lang="en-US" dirty="0"/>
                  <a:t>Substituting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𝑦</m:t>
                            </m:r>
                          </m:e>
                        </m:acc>
                      </m:e>
                      <m:sub>
                        <m:r>
                          <a:rPr lang="en-US" i="1">
                            <a:latin typeface="Cambria Math" panose="02040503050406030204" pitchFamily="18" charset="0"/>
                          </a:rPr>
                          <m:t>𝑖</m:t>
                        </m:r>
                      </m:sub>
                    </m:sSub>
                  </m:oMath>
                </a14:m>
                <a:endParaRPr lang="en-US" dirty="0"/>
              </a:p>
            </p:txBody>
          </p:sp>
        </mc:Choice>
        <mc:Fallback xmlns="">
          <p:sp>
            <p:nvSpPr>
              <p:cNvPr id="15" name="Rectangle 14">
                <a:extLst>
                  <a:ext uri="{FF2B5EF4-FFF2-40B4-BE49-F238E27FC236}">
                    <a16:creationId xmlns:a16="http://schemas.microsoft.com/office/drawing/2014/main" id="{4613B237-6C38-43F2-B887-92159226AE1D}"/>
                  </a:ext>
                </a:extLst>
              </p:cNvPr>
              <p:cNvSpPr>
                <a:spLocks noRot="1" noChangeAspect="1" noMove="1" noResize="1" noEditPoints="1" noAdjustHandles="1" noChangeArrowheads="1" noChangeShapeType="1" noTextEdit="1"/>
              </p:cNvSpPr>
              <p:nvPr/>
            </p:nvSpPr>
            <p:spPr>
              <a:xfrm>
                <a:off x="878293" y="2927455"/>
                <a:ext cx="1559851" cy="369332"/>
              </a:xfrm>
              <a:prstGeom prst="rect">
                <a:avLst/>
              </a:prstGeom>
              <a:blipFill>
                <a:blip r:embed="rId8"/>
                <a:stretch>
                  <a:fillRect l="-3125" t="-8197" r="-13672" b="-24590"/>
                </a:stretch>
              </a:blipFill>
            </p:spPr>
            <p:txBody>
              <a:bodyPr/>
              <a:lstStyle/>
              <a:p>
                <a:r>
                  <a:rPr lang="en-US">
                    <a:noFill/>
                  </a:rPr>
                  <a:t> </a:t>
                </a:r>
              </a:p>
            </p:txBody>
          </p:sp>
        </mc:Fallback>
      </mc:AlternateContent>
    </p:spTree>
    <p:extLst>
      <p:ext uri="{BB962C8B-B14F-4D97-AF65-F5344CB8AC3E}">
        <p14:creationId xmlns:p14="http://schemas.microsoft.com/office/powerpoint/2010/main" val="35795876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885539-A104-4CA5-A2B9-9DBC996A781B}"/>
                  </a:ext>
                </a:extLst>
              </p:cNvPr>
              <p:cNvSpPr>
                <a:spLocks noGrp="1"/>
              </p:cNvSpPr>
              <p:nvPr>
                <p:ph idx="4294967295"/>
              </p:nvPr>
            </p:nvSpPr>
            <p:spPr>
              <a:xfrm>
                <a:off x="878293" y="1007179"/>
                <a:ext cx="9869219" cy="5261099"/>
              </a:xfrm>
              <a:solidFill>
                <a:schemeClr val="bg1"/>
              </a:solidFill>
            </p:spPr>
            <p:txBody>
              <a:bodyPr>
                <a:normAutofit fontScale="47500" lnSpcReduction="20000"/>
              </a:bodyPr>
              <a:lstStyle/>
              <a:p>
                <a:pPr marL="0" indent="0">
                  <a:lnSpc>
                    <a:spcPct val="100000"/>
                  </a:lnSpc>
                  <a:buNone/>
                </a:pPr>
                <a:r>
                  <a:rPr lang="en-US" sz="3300" dirty="0">
                    <a:solidFill>
                      <a:schemeClr val="tx1"/>
                    </a:solidFill>
                    <a:latin typeface="Cambria Math" panose="02040503050406030204" pitchFamily="18" charset="0"/>
                    <a:ea typeface="Cambria Math" panose="02040503050406030204" pitchFamily="18" charset="0"/>
                  </a:rPr>
                  <a:t> In order to find the minimum, we set </a:t>
                </a:r>
                <a14:m>
                  <m:oMath xmlns:m="http://schemas.openxmlformats.org/officeDocument/2006/math">
                    <m:f>
                      <m:fPr>
                        <m:ctrlPr>
                          <a:rPr lang="en-US" sz="3300" b="1" i="1">
                            <a:solidFill>
                              <a:schemeClr val="tx1"/>
                            </a:solidFill>
                            <a:latin typeface="Cambria Math" panose="02040503050406030204" pitchFamily="18" charset="0"/>
                            <a:ea typeface="Cambria Math" panose="02040503050406030204" pitchFamily="18" charset="0"/>
                          </a:rPr>
                        </m:ctrlPr>
                      </m:fPr>
                      <m:num>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𝑴𝑺𝑬</m:t>
                        </m:r>
                        <m:r>
                          <a:rPr lang="en-US" sz="3300" b="1" i="1">
                            <a:solidFill>
                              <a:schemeClr val="tx1"/>
                            </a:solidFill>
                            <a:latin typeface="Cambria Math" panose="02040503050406030204" pitchFamily="18" charset="0"/>
                            <a:ea typeface="Cambria Math" panose="02040503050406030204" pitchFamily="18" charset="0"/>
                          </a:rPr>
                          <m:t>)</m:t>
                        </m:r>
                      </m:num>
                      <m:den>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𝒂</m:t>
                        </m:r>
                      </m:den>
                    </m:f>
                  </m:oMath>
                </a14:m>
                <a:r>
                  <a:rPr lang="en-US" sz="3300" dirty="0">
                    <a:solidFill>
                      <a:schemeClr val="tx1"/>
                    </a:solidFill>
                    <a:latin typeface="Cambria Math" panose="02040503050406030204" pitchFamily="18" charset="0"/>
                    <a:ea typeface="Cambria Math" panose="02040503050406030204" pitchFamily="18" charset="0"/>
                  </a:rPr>
                  <a:t> and </a:t>
                </a:r>
                <a14:m>
                  <m:oMath xmlns:m="http://schemas.openxmlformats.org/officeDocument/2006/math">
                    <m:f>
                      <m:fPr>
                        <m:ctrlPr>
                          <a:rPr lang="en-US" sz="3300" b="1" i="1">
                            <a:solidFill>
                              <a:schemeClr val="tx1"/>
                            </a:solidFill>
                            <a:latin typeface="Cambria Math" panose="02040503050406030204" pitchFamily="18" charset="0"/>
                            <a:ea typeface="Cambria Math" panose="02040503050406030204" pitchFamily="18" charset="0"/>
                          </a:rPr>
                        </m:ctrlPr>
                      </m:fPr>
                      <m:num>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𝑴𝑺𝑬</m:t>
                        </m:r>
                        <m:r>
                          <a:rPr lang="en-US" sz="3300" b="1" i="1">
                            <a:solidFill>
                              <a:schemeClr val="tx1"/>
                            </a:solidFill>
                            <a:latin typeface="Cambria Math" panose="02040503050406030204" pitchFamily="18" charset="0"/>
                            <a:ea typeface="Cambria Math" panose="02040503050406030204" pitchFamily="18" charset="0"/>
                          </a:rPr>
                          <m:t>)</m:t>
                        </m:r>
                      </m:num>
                      <m:den>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𝒂</m:t>
                        </m:r>
                      </m:den>
                    </m:f>
                  </m:oMath>
                </a14:m>
                <a:r>
                  <a:rPr lang="en-US" sz="3300" dirty="0">
                    <a:solidFill>
                      <a:schemeClr val="tx1"/>
                    </a:solidFill>
                    <a:latin typeface="Cambria Math" panose="02040503050406030204" pitchFamily="18" charset="0"/>
                    <a:ea typeface="Cambria Math" panose="02040503050406030204" pitchFamily="18" charset="0"/>
                  </a:rPr>
                  <a:t> to zero</a:t>
                </a:r>
              </a:p>
              <a:p>
                <a:pPr>
                  <a:lnSpc>
                    <a:spcPct val="100000"/>
                  </a:lnSpc>
                </a:pPr>
                <a14:m>
                  <m:oMath xmlns:m="http://schemas.openxmlformats.org/officeDocument/2006/math">
                    <m:f>
                      <m:fPr>
                        <m:ctrlPr>
                          <a:rPr lang="en-US" sz="3300" b="1" i="1">
                            <a:solidFill>
                              <a:schemeClr val="tx1"/>
                            </a:solidFill>
                            <a:latin typeface="Cambria Math" panose="02040503050406030204" pitchFamily="18" charset="0"/>
                            <a:ea typeface="Cambria Math" panose="02040503050406030204" pitchFamily="18" charset="0"/>
                          </a:rPr>
                        </m:ctrlPr>
                      </m:fPr>
                      <m:num>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𝑴𝑺𝑬</m:t>
                        </m:r>
                        <m:r>
                          <a:rPr lang="en-US" sz="3300" b="1" i="1">
                            <a:solidFill>
                              <a:schemeClr val="tx1"/>
                            </a:solidFill>
                            <a:latin typeface="Cambria Math" panose="02040503050406030204" pitchFamily="18" charset="0"/>
                            <a:ea typeface="Cambria Math" panose="02040503050406030204" pitchFamily="18" charset="0"/>
                          </a:rPr>
                          <m:t>)</m:t>
                        </m:r>
                      </m:num>
                      <m:den>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𝒂</m:t>
                        </m:r>
                      </m:den>
                    </m:f>
                    <m:r>
                      <a:rPr lang="en-US" sz="3300" b="1" i="1">
                        <a:solidFill>
                          <a:schemeClr val="tx1"/>
                        </a:solidFill>
                        <a:latin typeface="Cambria Math" panose="02040503050406030204" pitchFamily="18" charset="0"/>
                        <a:ea typeface="Cambria Math" panose="02040503050406030204" pitchFamily="18" charset="0"/>
                      </a:rPr>
                      <m:t>=</m:t>
                    </m:r>
                    <m:r>
                      <a:rPr lang="en-US" sz="3300" b="1" i="1" smtClean="0">
                        <a:solidFill>
                          <a:schemeClr val="tx1"/>
                        </a:solidFill>
                        <a:latin typeface="Cambria Math" panose="02040503050406030204" pitchFamily="18" charset="0"/>
                        <a:ea typeface="Cambria Math" panose="02040503050406030204" pitchFamily="18" charset="0"/>
                      </a:rPr>
                      <m:t>𝟎</m:t>
                    </m:r>
                    <m:r>
                      <a:rPr lang="en-US" sz="3300" b="1" i="1">
                        <a:solidFill>
                          <a:schemeClr val="tx1"/>
                        </a:solidFill>
                        <a:latin typeface="Cambria Math" panose="02040503050406030204" pitchFamily="18" charset="0"/>
                        <a:ea typeface="Cambria Math" panose="02040503050406030204" pitchFamily="18" charset="0"/>
                      </a:rPr>
                      <m:t>=</m:t>
                    </m:r>
                    <m:nary>
                      <m:naryPr>
                        <m:chr m:val="∑"/>
                        <m:ctrlPr>
                          <a:rPr lang="en-US" sz="3300" b="1" i="1">
                            <a:solidFill>
                              <a:schemeClr val="tx1"/>
                            </a:solidFill>
                            <a:latin typeface="Cambria Math" panose="02040503050406030204" pitchFamily="18" charset="0"/>
                            <a:ea typeface="Cambria Math" panose="02040503050406030204" pitchFamily="18" charset="0"/>
                          </a:rPr>
                        </m:ctrlPr>
                      </m:naryPr>
                      <m:sub>
                        <m:r>
                          <m:rPr>
                            <m:brk m:alnAt="23"/>
                          </m:rPr>
                          <a:rPr lang="en-US" sz="3300" b="1" i="1">
                            <a:solidFill>
                              <a:schemeClr val="tx1"/>
                            </a:solidFill>
                            <a:latin typeface="Cambria Math" panose="02040503050406030204" pitchFamily="18" charset="0"/>
                            <a:ea typeface="Cambria Math" panose="02040503050406030204" pitchFamily="18" charset="0"/>
                          </a:rPr>
                          <m:t>𝒊</m:t>
                        </m:r>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𝟏</m:t>
                        </m:r>
                      </m:sub>
                      <m:sup>
                        <m:r>
                          <a:rPr lang="en-US" sz="3300" b="1" i="1">
                            <a:solidFill>
                              <a:schemeClr val="tx1"/>
                            </a:solidFill>
                            <a:latin typeface="Cambria Math" panose="02040503050406030204" pitchFamily="18" charset="0"/>
                            <a:ea typeface="Cambria Math" panose="02040503050406030204" pitchFamily="18" charset="0"/>
                          </a:rPr>
                          <m:t>𝑵</m:t>
                        </m:r>
                      </m:sup>
                      <m:e>
                        <m:r>
                          <a:rPr lang="en-US" sz="3300" b="1" i="1">
                            <a:solidFill>
                              <a:schemeClr val="tx1"/>
                            </a:solidFill>
                            <a:latin typeface="Cambria Math" panose="02040503050406030204" pitchFamily="18" charset="0"/>
                            <a:ea typeface="Cambria Math" panose="02040503050406030204" pitchFamily="18" charset="0"/>
                          </a:rPr>
                          <m:t>𝟐</m:t>
                        </m:r>
                        <m:r>
                          <a:rPr lang="en-US" sz="3300" b="1" i="1">
                            <a:solidFill>
                              <a:schemeClr val="tx1"/>
                            </a:solidFill>
                            <a:latin typeface="Cambria Math" panose="02040503050406030204" pitchFamily="18" charset="0"/>
                            <a:ea typeface="Cambria Math" panose="02040503050406030204" pitchFamily="18" charset="0"/>
                          </a:rPr>
                          <m:t>(</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𝒚</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m:t>
                        </m:r>
                        <m:d>
                          <m:dPr>
                            <m:ctrlPr>
                              <a:rPr lang="en-US" sz="3300" b="1" i="1">
                                <a:solidFill>
                                  <a:schemeClr val="tx1"/>
                                </a:solidFill>
                                <a:latin typeface="Cambria Math" panose="02040503050406030204" pitchFamily="18" charset="0"/>
                                <a:ea typeface="Cambria Math" panose="02040503050406030204" pitchFamily="18" charset="0"/>
                              </a:rPr>
                            </m:ctrlPr>
                          </m:dPr>
                          <m:e>
                            <m:r>
                              <a:rPr lang="en-US" sz="3300" b="1" i="1">
                                <a:solidFill>
                                  <a:schemeClr val="tx1"/>
                                </a:solidFill>
                                <a:latin typeface="Cambria Math" panose="02040503050406030204" pitchFamily="18" charset="0"/>
                                <a:ea typeface="Cambria Math" panose="02040503050406030204" pitchFamily="18" charset="0"/>
                              </a:rPr>
                              <m:t>𝒂</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𝒃</m:t>
                            </m:r>
                          </m:e>
                        </m:d>
                        <m:r>
                          <a:rPr lang="en-US" sz="3300" b="1" i="1">
                            <a:solidFill>
                              <a:schemeClr val="tx1"/>
                            </a:solidFill>
                            <a:latin typeface="Cambria Math" panose="02040503050406030204" pitchFamily="18" charset="0"/>
                            <a:ea typeface="Cambria Math" panose="02040503050406030204" pitchFamily="18" charset="0"/>
                          </a:rPr>
                          <m:t>)(</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m:t>
                        </m:r>
                      </m:e>
                    </m:nary>
                    <m:r>
                      <a:rPr lang="en-US" sz="3300" b="1" i="1" smtClean="0">
                        <a:solidFill>
                          <a:schemeClr val="tx1"/>
                        </a:solidFill>
                        <a:latin typeface="Cambria Math" panose="02040503050406030204" pitchFamily="18" charset="0"/>
                        <a:ea typeface="Cambria Math" panose="02040503050406030204" pitchFamily="18" charset="0"/>
                      </a:rPr>
                      <m:t>=</m:t>
                    </m:r>
                    <m:nary>
                      <m:naryPr>
                        <m:chr m:val="∑"/>
                        <m:ctrlPr>
                          <a:rPr lang="en-US" sz="3300" b="1" i="1">
                            <a:solidFill>
                              <a:schemeClr val="tx1"/>
                            </a:solidFill>
                            <a:latin typeface="Cambria Math" panose="02040503050406030204" pitchFamily="18" charset="0"/>
                            <a:ea typeface="Cambria Math" panose="02040503050406030204" pitchFamily="18" charset="0"/>
                          </a:rPr>
                        </m:ctrlPr>
                      </m:naryPr>
                      <m:sub>
                        <m:r>
                          <m:rPr>
                            <m:brk m:alnAt="23"/>
                          </m:rPr>
                          <a:rPr lang="en-US" sz="3300" b="1" i="1">
                            <a:solidFill>
                              <a:schemeClr val="tx1"/>
                            </a:solidFill>
                            <a:latin typeface="Cambria Math" panose="02040503050406030204" pitchFamily="18" charset="0"/>
                            <a:ea typeface="Cambria Math" panose="02040503050406030204" pitchFamily="18" charset="0"/>
                          </a:rPr>
                          <m:t>𝒊</m:t>
                        </m:r>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𝟏</m:t>
                        </m:r>
                      </m:sub>
                      <m:sup>
                        <m:r>
                          <a:rPr lang="en-US" sz="3300" b="1" i="1">
                            <a:solidFill>
                              <a:schemeClr val="tx1"/>
                            </a:solidFill>
                            <a:latin typeface="Cambria Math" panose="02040503050406030204" pitchFamily="18" charset="0"/>
                            <a:ea typeface="Cambria Math" panose="02040503050406030204" pitchFamily="18" charset="0"/>
                          </a:rPr>
                          <m:t>𝑵</m:t>
                        </m:r>
                      </m:sup>
                      <m:e>
                        <m:r>
                          <a:rPr lang="en-US" sz="3300" b="1" i="1">
                            <a:solidFill>
                              <a:schemeClr val="tx1"/>
                            </a:solidFill>
                            <a:latin typeface="Cambria Math" panose="02040503050406030204" pitchFamily="18" charset="0"/>
                            <a:ea typeface="Cambria Math" panose="02040503050406030204" pitchFamily="18" charset="0"/>
                          </a:rPr>
                          <m:t>𝟐</m:t>
                        </m:r>
                        <m:r>
                          <a:rPr lang="en-US" sz="3300" b="1" i="1">
                            <a:solidFill>
                              <a:schemeClr val="tx1"/>
                            </a:solidFill>
                            <a:latin typeface="Cambria Math" panose="02040503050406030204" pitchFamily="18" charset="0"/>
                            <a:ea typeface="Cambria Math" panose="02040503050406030204" pitchFamily="18" charset="0"/>
                          </a:rPr>
                          <m:t>(</m:t>
                        </m:r>
                        <m:sSub>
                          <m:sSubPr>
                            <m:ctrlPr>
                              <a:rPr lang="en-US" sz="3300" b="1" i="1">
                                <a:solidFill>
                                  <a:schemeClr val="tx1"/>
                                </a:solidFill>
                                <a:latin typeface="Cambria Math" panose="02040503050406030204" pitchFamily="18" charset="0"/>
                                <a:ea typeface="Cambria Math" panose="02040503050406030204" pitchFamily="18" charset="0"/>
                              </a:rPr>
                            </m:ctrlPr>
                          </m:sSubPr>
                          <m:e>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𝒚</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smtClean="0">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𝒂</m:t>
                        </m:r>
                        <m:sSubSup>
                          <m:sSubSupPr>
                            <m:ctrlPr>
                              <a:rPr lang="en-US" sz="3300" b="1" i="1">
                                <a:solidFill>
                                  <a:schemeClr val="tx1"/>
                                </a:solidFill>
                                <a:latin typeface="Cambria Math" panose="02040503050406030204" pitchFamily="18" charset="0"/>
                                <a:ea typeface="Cambria Math" panose="02040503050406030204" pitchFamily="18" charset="0"/>
                              </a:rPr>
                            </m:ctrlPr>
                          </m:sSubSup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up>
                            <m:r>
                              <a:rPr lang="en-US" sz="3300" b="1" i="1">
                                <a:solidFill>
                                  <a:schemeClr val="tx1"/>
                                </a:solidFill>
                                <a:latin typeface="Cambria Math" panose="02040503050406030204" pitchFamily="18" charset="0"/>
                                <a:ea typeface="Cambria Math" panose="02040503050406030204" pitchFamily="18" charset="0"/>
                              </a:rPr>
                              <m:t>𝟐</m:t>
                            </m:r>
                          </m:sup>
                        </m:sSubSup>
                        <m:r>
                          <a:rPr lang="en-US" sz="3300" b="1" i="1" smtClean="0">
                            <a:solidFill>
                              <a:schemeClr val="tx1"/>
                            </a:solidFill>
                            <a:latin typeface="Cambria Math" panose="02040503050406030204" pitchFamily="18" charset="0"/>
                            <a:ea typeface="Cambria Math" panose="02040503050406030204" pitchFamily="18" charset="0"/>
                          </a:rPr>
                          <m:t>+</m:t>
                        </m:r>
                        <m:r>
                          <a:rPr lang="en-US" sz="3300" b="1" i="1" smtClean="0">
                            <a:solidFill>
                              <a:schemeClr val="tx1"/>
                            </a:solidFill>
                            <a:latin typeface="Cambria Math" panose="02040503050406030204" pitchFamily="18" charset="0"/>
                            <a:ea typeface="Cambria Math" panose="02040503050406030204" pitchFamily="18" charset="0"/>
                          </a:rPr>
                          <m:t>𝒃</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m:t>
                        </m:r>
                      </m:e>
                    </m:nary>
                  </m:oMath>
                </a14:m>
                <a:endParaRPr lang="en-US" sz="3300" b="1" dirty="0">
                  <a:solidFill>
                    <a:schemeClr val="tx1"/>
                  </a:solidFill>
                  <a:latin typeface="Cambria Math" panose="02040503050406030204" pitchFamily="18" charset="0"/>
                  <a:ea typeface="Cambria Math" panose="02040503050406030204" pitchFamily="18" charset="0"/>
                </a:endParaRPr>
              </a:p>
              <a:p>
                <a:pPr>
                  <a:lnSpc>
                    <a:spcPct val="100000"/>
                  </a:lnSpc>
                </a:pPr>
                <a14:m>
                  <m:oMath xmlns:m="http://schemas.openxmlformats.org/officeDocument/2006/math">
                    <m:r>
                      <a:rPr lang="en-US" sz="3300" b="1" i="1" smtClean="0">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sz="3300" b="1" i="1" smtClean="0">
                            <a:solidFill>
                              <a:schemeClr val="tx1"/>
                            </a:solidFill>
                            <a:latin typeface="Cambria Math" panose="02040503050406030204" pitchFamily="18" charset="0"/>
                            <a:ea typeface="Cambria Math" panose="02040503050406030204" pitchFamily="18" charset="0"/>
                          </a:rPr>
                        </m:ctrlPr>
                      </m:naryPr>
                      <m:sub/>
                      <m:sup/>
                      <m:e>
                        <m:sSub>
                          <m:sSubPr>
                            <m:ctrlPr>
                              <a:rPr lang="en-US" sz="3300" b="1" i="1">
                                <a:solidFill>
                                  <a:schemeClr val="tx1"/>
                                </a:solidFill>
                                <a:latin typeface="Cambria Math" panose="02040503050406030204" pitchFamily="18" charset="0"/>
                                <a:ea typeface="Cambria Math" panose="02040503050406030204" pitchFamily="18" charset="0"/>
                              </a:rPr>
                            </m:ctrlPr>
                          </m:sSubPr>
                          <m:e>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𝒚</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m:t>
                        </m:r>
                      </m:e>
                    </m:nary>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r>
                          <a:rPr lang="en-US" sz="3300" b="1" i="1">
                            <a:solidFill>
                              <a:schemeClr val="tx1"/>
                            </a:solidFill>
                            <a:latin typeface="Cambria Math" panose="02040503050406030204" pitchFamily="18" charset="0"/>
                            <a:ea typeface="Cambria Math" panose="02040503050406030204" pitchFamily="18" charset="0"/>
                          </a:rPr>
                          <m:t>𝒂</m:t>
                        </m:r>
                        <m:sSubSup>
                          <m:sSubSupPr>
                            <m:ctrlPr>
                              <a:rPr lang="en-US" sz="3300" b="1" i="1">
                                <a:solidFill>
                                  <a:schemeClr val="tx1"/>
                                </a:solidFill>
                                <a:latin typeface="Cambria Math" panose="02040503050406030204" pitchFamily="18" charset="0"/>
                                <a:ea typeface="Cambria Math" panose="02040503050406030204" pitchFamily="18" charset="0"/>
                              </a:rPr>
                            </m:ctrlPr>
                          </m:sSubSup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up>
                            <m:r>
                              <a:rPr lang="en-US" sz="3300" b="1" i="1">
                                <a:solidFill>
                                  <a:schemeClr val="tx1"/>
                                </a:solidFill>
                                <a:latin typeface="Cambria Math" panose="02040503050406030204" pitchFamily="18" charset="0"/>
                                <a:ea typeface="Cambria Math" panose="02040503050406030204" pitchFamily="18" charset="0"/>
                              </a:rPr>
                              <m:t>𝟐</m:t>
                            </m:r>
                          </m:sup>
                        </m:sSubSup>
                      </m:e>
                    </m:nary>
                    <m:r>
                      <a:rPr lang="en-US" sz="3300" b="1" i="1" smtClean="0">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r>
                          <a:rPr lang="en-US" sz="3300" b="1" i="1">
                            <a:solidFill>
                              <a:schemeClr val="tx1"/>
                            </a:solidFill>
                            <a:latin typeface="Cambria Math" panose="02040503050406030204" pitchFamily="18" charset="0"/>
                            <a:ea typeface="Cambria Math" panose="02040503050406030204" pitchFamily="18" charset="0"/>
                          </a:rPr>
                          <m:t>𝒃</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e>
                    </m:nary>
                    <m:r>
                      <a:rPr lang="en-US" sz="3300" b="1" i="1" smtClean="0">
                        <a:solidFill>
                          <a:schemeClr val="tx1"/>
                        </a:solidFill>
                        <a:latin typeface="Cambria Math" panose="02040503050406030204" pitchFamily="18" charset="0"/>
                        <a:ea typeface="Cambria Math" panose="02040503050406030204" pitchFamily="18" charset="0"/>
                      </a:rPr>
                      <m:t>=</m:t>
                    </m:r>
                    <m:r>
                      <a:rPr lang="en-US" sz="3300" b="1" i="1" smtClean="0">
                        <a:solidFill>
                          <a:schemeClr val="tx1"/>
                        </a:solidFill>
                        <a:latin typeface="Cambria Math" panose="02040503050406030204" pitchFamily="18" charset="0"/>
                        <a:ea typeface="Cambria Math" panose="02040503050406030204" pitchFamily="18" charset="0"/>
                      </a:rPr>
                      <m:t>𝟎</m:t>
                    </m:r>
                  </m:oMath>
                </a14:m>
                <a:endParaRPr lang="en-US" sz="3300" b="1" dirty="0">
                  <a:solidFill>
                    <a:schemeClr val="tx1"/>
                  </a:solidFill>
                  <a:latin typeface="Cambria Math" panose="02040503050406030204" pitchFamily="18" charset="0"/>
                  <a:ea typeface="Cambria Math" panose="02040503050406030204" pitchFamily="18" charset="0"/>
                </a:endParaRPr>
              </a:p>
              <a:p>
                <a:pPr>
                  <a:lnSpc>
                    <a:spcPct val="100000"/>
                  </a:lnSpc>
                </a:pPr>
                <a14:m>
                  <m:oMath xmlns:m="http://schemas.openxmlformats.org/officeDocument/2006/math">
                    <m:r>
                      <a:rPr lang="en-US" sz="3300" b="1" i="1" smtClean="0">
                        <a:solidFill>
                          <a:schemeClr val="tx1"/>
                        </a:solidFill>
                        <a:latin typeface="Cambria Math" panose="02040503050406030204" pitchFamily="18" charset="0"/>
                        <a:ea typeface="Cambria Math" panose="02040503050406030204" pitchFamily="18" charset="0"/>
                      </a:rPr>
                      <m:t>𝒂</m:t>
                    </m:r>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sSubSup>
                          <m:sSubSupPr>
                            <m:ctrlPr>
                              <a:rPr lang="en-US" sz="3300" b="1" i="1">
                                <a:solidFill>
                                  <a:schemeClr val="tx1"/>
                                </a:solidFill>
                                <a:latin typeface="Cambria Math" panose="02040503050406030204" pitchFamily="18" charset="0"/>
                                <a:ea typeface="Cambria Math" panose="02040503050406030204" pitchFamily="18" charset="0"/>
                              </a:rPr>
                            </m:ctrlPr>
                          </m:sSubSup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up>
                            <m:r>
                              <a:rPr lang="en-US" sz="3300" b="1" i="1">
                                <a:solidFill>
                                  <a:schemeClr val="tx1"/>
                                </a:solidFill>
                                <a:latin typeface="Cambria Math" panose="02040503050406030204" pitchFamily="18" charset="0"/>
                                <a:ea typeface="Cambria Math" panose="02040503050406030204" pitchFamily="18" charset="0"/>
                              </a:rPr>
                              <m:t>𝟐</m:t>
                            </m:r>
                          </m:sup>
                        </m:sSubSup>
                      </m:e>
                    </m:nary>
                    <m:r>
                      <a:rPr lang="en-US" sz="3300" b="1" i="1">
                        <a:solidFill>
                          <a:schemeClr val="tx1"/>
                        </a:solidFill>
                        <a:latin typeface="Cambria Math" panose="02040503050406030204" pitchFamily="18" charset="0"/>
                        <a:ea typeface="Cambria Math" panose="02040503050406030204" pitchFamily="18" charset="0"/>
                      </a:rPr>
                      <m:t>+</m:t>
                    </m:r>
                    <m:r>
                      <a:rPr lang="en-US" sz="3300" b="1" i="1" smtClean="0">
                        <a:solidFill>
                          <a:schemeClr val="tx1"/>
                        </a:solidFill>
                        <a:latin typeface="Cambria Math" panose="02040503050406030204" pitchFamily="18" charset="0"/>
                        <a:ea typeface="Cambria Math" panose="02040503050406030204" pitchFamily="18" charset="0"/>
                      </a:rPr>
                      <m:t>𝒃</m:t>
                    </m:r>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e>
                    </m:nary>
                    <m:r>
                      <a:rPr lang="en-US" sz="3300" b="1" i="1">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sSub>
                          <m:sSubPr>
                            <m:ctrlPr>
                              <a:rPr lang="en-US" sz="3300" b="1" i="1">
                                <a:solidFill>
                                  <a:schemeClr val="tx1"/>
                                </a:solidFill>
                                <a:latin typeface="Cambria Math" panose="02040503050406030204" pitchFamily="18" charset="0"/>
                                <a:ea typeface="Cambria Math" panose="02040503050406030204" pitchFamily="18" charset="0"/>
                              </a:rPr>
                            </m:ctrlPr>
                          </m:sSubPr>
                          <m:e>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𝒚</m:t>
                            </m:r>
                          </m:e>
                          <m:sub>
                            <m:r>
                              <a:rPr lang="en-US" sz="3300" b="1" i="1">
                                <a:solidFill>
                                  <a:schemeClr val="tx1"/>
                                </a:solidFill>
                                <a:latin typeface="Cambria Math" panose="02040503050406030204" pitchFamily="18" charset="0"/>
                                <a:ea typeface="Cambria Math" panose="02040503050406030204" pitchFamily="18" charset="0"/>
                              </a:rPr>
                              <m:t>𝒊</m:t>
                            </m:r>
                          </m:sub>
                        </m:sSub>
                      </m:e>
                    </m:nary>
                  </m:oMath>
                </a14:m>
                <a:endParaRPr lang="en-US" sz="3300" b="1" dirty="0">
                  <a:solidFill>
                    <a:schemeClr val="tx1"/>
                  </a:solidFill>
                  <a:latin typeface="Cambria Math" panose="02040503050406030204" pitchFamily="18" charset="0"/>
                  <a:ea typeface="Cambria Math" panose="02040503050406030204" pitchFamily="18" charset="0"/>
                </a:endParaRPr>
              </a:p>
              <a:p>
                <a:pPr>
                  <a:lnSpc>
                    <a:spcPct val="100000"/>
                  </a:lnSpc>
                </a:pPr>
                <a14:m>
                  <m:oMath xmlns:m="http://schemas.openxmlformats.org/officeDocument/2006/math">
                    <m:r>
                      <a:rPr lang="en-US" sz="3300" b="1" i="0" smtClean="0">
                        <a:solidFill>
                          <a:srgbClr val="0070C0"/>
                        </a:solidFill>
                        <a:latin typeface="Cambria Math" panose="02040503050406030204" pitchFamily="18" charset="0"/>
                        <a:ea typeface="Cambria Math" panose="02040503050406030204" pitchFamily="18" charset="0"/>
                      </a:rPr>
                      <m:t>𝟏</m:t>
                    </m:r>
                    <m:r>
                      <a:rPr lang="en-US" sz="3300" b="1" i="0" smtClean="0">
                        <a:solidFill>
                          <a:srgbClr val="0070C0"/>
                        </a:solidFill>
                        <a:latin typeface="Cambria Math" panose="02040503050406030204" pitchFamily="18" charset="0"/>
                        <a:ea typeface="Cambria Math" panose="02040503050406030204" pitchFamily="18" charset="0"/>
                      </a:rPr>
                      <m:t>) </m:t>
                    </m:r>
                    <m:r>
                      <a:rPr lang="en-US" sz="3300" b="1" i="0" smtClean="0">
                        <a:solidFill>
                          <a:srgbClr val="0070C0"/>
                        </a:solidFill>
                        <a:latin typeface="Cambria Math" panose="02040503050406030204" pitchFamily="18" charset="0"/>
                        <a:ea typeface="Cambria Math" panose="02040503050406030204" pitchFamily="18" charset="0"/>
                      </a:rPr>
                      <m:t>𝐚</m:t>
                    </m:r>
                    <m:nary>
                      <m:naryPr>
                        <m:chr m:val="∑"/>
                        <m:subHide m:val="on"/>
                        <m:supHide m:val="on"/>
                        <m:ctrlPr>
                          <a:rPr lang="en-US" sz="3300" b="1" i="1" smtClean="0">
                            <a:solidFill>
                              <a:srgbClr val="0070C0"/>
                            </a:solidFill>
                            <a:latin typeface="Cambria Math" panose="02040503050406030204" pitchFamily="18" charset="0"/>
                            <a:ea typeface="Cambria Math" panose="02040503050406030204" pitchFamily="18" charset="0"/>
                          </a:rPr>
                        </m:ctrlPr>
                      </m:naryPr>
                      <m:sub/>
                      <m:sup/>
                      <m:e>
                        <m:sSubSup>
                          <m:sSubSupPr>
                            <m:ctrlPr>
                              <a:rPr lang="en-US" sz="3300" b="1" i="1">
                                <a:solidFill>
                                  <a:srgbClr val="0070C0"/>
                                </a:solidFill>
                                <a:latin typeface="Cambria Math" panose="02040503050406030204" pitchFamily="18" charset="0"/>
                                <a:ea typeface="Cambria Math" panose="02040503050406030204" pitchFamily="18" charset="0"/>
                              </a:rPr>
                            </m:ctrlPr>
                          </m:sSubSupPr>
                          <m:e>
                            <m:r>
                              <a:rPr lang="en-US" sz="3300" b="1" i="1">
                                <a:solidFill>
                                  <a:srgbClr val="0070C0"/>
                                </a:solidFill>
                                <a:latin typeface="Cambria Math" panose="02040503050406030204" pitchFamily="18" charset="0"/>
                                <a:ea typeface="Cambria Math" panose="02040503050406030204" pitchFamily="18" charset="0"/>
                              </a:rPr>
                              <m:t>𝒙</m:t>
                            </m:r>
                          </m:e>
                          <m:sub>
                            <m:r>
                              <a:rPr lang="en-US" sz="3300" b="1" i="1">
                                <a:solidFill>
                                  <a:srgbClr val="0070C0"/>
                                </a:solidFill>
                                <a:latin typeface="Cambria Math" panose="02040503050406030204" pitchFamily="18" charset="0"/>
                                <a:ea typeface="Cambria Math" panose="02040503050406030204" pitchFamily="18" charset="0"/>
                              </a:rPr>
                              <m:t>𝒊</m:t>
                            </m:r>
                          </m:sub>
                          <m:sup>
                            <m:r>
                              <a:rPr lang="en-US" sz="3300" b="1" i="1">
                                <a:solidFill>
                                  <a:srgbClr val="0070C0"/>
                                </a:solidFill>
                                <a:latin typeface="Cambria Math" panose="02040503050406030204" pitchFamily="18" charset="0"/>
                                <a:ea typeface="Cambria Math" panose="02040503050406030204" pitchFamily="18" charset="0"/>
                              </a:rPr>
                              <m:t>𝟐</m:t>
                            </m:r>
                          </m:sup>
                        </m:sSubSup>
                      </m:e>
                    </m:nary>
                    <m:r>
                      <a:rPr lang="en-US" sz="3300" b="1" i="1">
                        <a:solidFill>
                          <a:srgbClr val="0070C0"/>
                        </a:solidFill>
                        <a:latin typeface="Cambria Math" panose="02040503050406030204" pitchFamily="18" charset="0"/>
                        <a:ea typeface="Cambria Math" panose="02040503050406030204" pitchFamily="18" charset="0"/>
                      </a:rPr>
                      <m:t>+</m:t>
                    </m:r>
                    <m:r>
                      <a:rPr lang="en-US" sz="3300" b="1" i="1" smtClean="0">
                        <a:solidFill>
                          <a:srgbClr val="0070C0"/>
                        </a:solidFill>
                        <a:latin typeface="Cambria Math" panose="02040503050406030204" pitchFamily="18" charset="0"/>
                        <a:ea typeface="Cambria Math" panose="02040503050406030204" pitchFamily="18" charset="0"/>
                      </a:rPr>
                      <m:t>𝒃</m:t>
                    </m:r>
                    <m:nary>
                      <m:naryPr>
                        <m:chr m:val="∑"/>
                        <m:subHide m:val="on"/>
                        <m:supHide m:val="on"/>
                        <m:ctrlPr>
                          <a:rPr lang="en-US" sz="3300" b="1" i="1">
                            <a:solidFill>
                              <a:srgbClr val="0070C0"/>
                            </a:solidFill>
                            <a:latin typeface="Cambria Math" panose="02040503050406030204" pitchFamily="18" charset="0"/>
                            <a:ea typeface="Cambria Math" panose="02040503050406030204" pitchFamily="18" charset="0"/>
                          </a:rPr>
                        </m:ctrlPr>
                      </m:naryPr>
                      <m:sub/>
                      <m:sup/>
                      <m:e>
                        <m:sSub>
                          <m:sSubPr>
                            <m:ctrlPr>
                              <a:rPr lang="en-US" sz="3300" b="1" i="1">
                                <a:solidFill>
                                  <a:srgbClr val="0070C0"/>
                                </a:solidFill>
                                <a:latin typeface="Cambria Math" panose="02040503050406030204" pitchFamily="18" charset="0"/>
                                <a:ea typeface="Cambria Math" panose="02040503050406030204" pitchFamily="18" charset="0"/>
                              </a:rPr>
                            </m:ctrlPr>
                          </m:sSubPr>
                          <m:e>
                            <m:r>
                              <a:rPr lang="en-US" sz="3300" b="1" i="1">
                                <a:solidFill>
                                  <a:srgbClr val="0070C0"/>
                                </a:solidFill>
                                <a:latin typeface="Cambria Math" panose="02040503050406030204" pitchFamily="18" charset="0"/>
                                <a:ea typeface="Cambria Math" panose="02040503050406030204" pitchFamily="18" charset="0"/>
                              </a:rPr>
                              <m:t>𝒙</m:t>
                            </m:r>
                          </m:e>
                          <m:sub>
                            <m:r>
                              <a:rPr lang="en-US" sz="3300" b="1" i="1">
                                <a:solidFill>
                                  <a:srgbClr val="0070C0"/>
                                </a:solidFill>
                                <a:latin typeface="Cambria Math" panose="02040503050406030204" pitchFamily="18" charset="0"/>
                                <a:ea typeface="Cambria Math" panose="02040503050406030204" pitchFamily="18" charset="0"/>
                              </a:rPr>
                              <m:t>𝒊</m:t>
                            </m:r>
                          </m:sub>
                        </m:sSub>
                      </m:e>
                    </m:nary>
                    <m:r>
                      <a:rPr lang="en-US" sz="3300" b="1" i="1">
                        <a:solidFill>
                          <a:srgbClr val="0070C0"/>
                        </a:solidFill>
                        <a:latin typeface="Cambria Math" panose="02040503050406030204" pitchFamily="18" charset="0"/>
                        <a:ea typeface="Cambria Math" panose="02040503050406030204" pitchFamily="18" charset="0"/>
                      </a:rPr>
                      <m:t>=</m:t>
                    </m:r>
                    <m:nary>
                      <m:naryPr>
                        <m:chr m:val="∑"/>
                        <m:subHide m:val="on"/>
                        <m:supHide m:val="on"/>
                        <m:ctrlPr>
                          <a:rPr lang="en-US" sz="3300" b="1" i="1">
                            <a:solidFill>
                              <a:srgbClr val="0070C0"/>
                            </a:solidFill>
                            <a:latin typeface="Cambria Math" panose="02040503050406030204" pitchFamily="18" charset="0"/>
                            <a:ea typeface="Cambria Math" panose="02040503050406030204" pitchFamily="18" charset="0"/>
                          </a:rPr>
                        </m:ctrlPr>
                      </m:naryPr>
                      <m:sub/>
                      <m:sup/>
                      <m:e>
                        <m:sSub>
                          <m:sSubPr>
                            <m:ctrlPr>
                              <a:rPr lang="en-US" sz="3300" b="1" i="1">
                                <a:solidFill>
                                  <a:srgbClr val="0070C0"/>
                                </a:solidFill>
                                <a:latin typeface="Cambria Math" panose="02040503050406030204" pitchFamily="18" charset="0"/>
                                <a:ea typeface="Cambria Math" panose="02040503050406030204" pitchFamily="18" charset="0"/>
                              </a:rPr>
                            </m:ctrlPr>
                          </m:sSubPr>
                          <m:e>
                            <m:sSub>
                              <m:sSubPr>
                                <m:ctrlPr>
                                  <a:rPr lang="en-US" sz="3300" b="1" i="1">
                                    <a:solidFill>
                                      <a:srgbClr val="0070C0"/>
                                    </a:solidFill>
                                    <a:latin typeface="Cambria Math" panose="02040503050406030204" pitchFamily="18" charset="0"/>
                                    <a:ea typeface="Cambria Math" panose="02040503050406030204" pitchFamily="18" charset="0"/>
                                  </a:rPr>
                                </m:ctrlPr>
                              </m:sSubPr>
                              <m:e>
                                <m:r>
                                  <a:rPr lang="en-US" sz="3300" b="1" i="1">
                                    <a:solidFill>
                                      <a:srgbClr val="0070C0"/>
                                    </a:solidFill>
                                    <a:latin typeface="Cambria Math" panose="02040503050406030204" pitchFamily="18" charset="0"/>
                                    <a:ea typeface="Cambria Math" panose="02040503050406030204" pitchFamily="18" charset="0"/>
                                  </a:rPr>
                                  <m:t>𝒙</m:t>
                                </m:r>
                              </m:e>
                              <m:sub>
                                <m:r>
                                  <a:rPr lang="en-US" sz="3300" b="1" i="1">
                                    <a:solidFill>
                                      <a:srgbClr val="0070C0"/>
                                    </a:solidFill>
                                    <a:latin typeface="Cambria Math" panose="02040503050406030204" pitchFamily="18" charset="0"/>
                                    <a:ea typeface="Cambria Math" panose="02040503050406030204" pitchFamily="18" charset="0"/>
                                  </a:rPr>
                                  <m:t>𝒊</m:t>
                                </m:r>
                              </m:sub>
                            </m:sSub>
                            <m:r>
                              <a:rPr lang="en-US" sz="3300" b="1" i="1">
                                <a:solidFill>
                                  <a:srgbClr val="0070C0"/>
                                </a:solidFill>
                                <a:latin typeface="Cambria Math" panose="02040503050406030204" pitchFamily="18" charset="0"/>
                                <a:ea typeface="Cambria Math" panose="02040503050406030204" pitchFamily="18" charset="0"/>
                              </a:rPr>
                              <m:t>𝒚</m:t>
                            </m:r>
                          </m:e>
                          <m:sub>
                            <m:r>
                              <a:rPr lang="en-US" sz="3300" b="1" i="1">
                                <a:solidFill>
                                  <a:srgbClr val="0070C0"/>
                                </a:solidFill>
                                <a:latin typeface="Cambria Math" panose="02040503050406030204" pitchFamily="18" charset="0"/>
                                <a:ea typeface="Cambria Math" panose="02040503050406030204" pitchFamily="18" charset="0"/>
                              </a:rPr>
                              <m:t>𝒊</m:t>
                            </m:r>
                          </m:sub>
                        </m:sSub>
                      </m:e>
                    </m:nary>
                  </m:oMath>
                </a14:m>
                <a:endParaRPr lang="en-US" sz="3300" b="1" dirty="0">
                  <a:solidFill>
                    <a:schemeClr val="tx1"/>
                  </a:solidFill>
                  <a:latin typeface="Cambria Math" panose="02040503050406030204" pitchFamily="18" charset="0"/>
                  <a:ea typeface="Cambria Math" panose="02040503050406030204" pitchFamily="18" charset="0"/>
                </a:endParaRPr>
              </a:p>
              <a:p>
                <a:pPr>
                  <a:lnSpc>
                    <a:spcPct val="100000"/>
                  </a:lnSpc>
                </a:pPr>
                <a:endParaRPr lang="en-US" sz="3300" dirty="0">
                  <a:solidFill>
                    <a:schemeClr val="tx1"/>
                  </a:solidFill>
                  <a:latin typeface="Cambria Math" panose="02040503050406030204" pitchFamily="18" charset="0"/>
                  <a:ea typeface="Cambria Math" panose="02040503050406030204" pitchFamily="18" charset="0"/>
                </a:endParaRPr>
              </a:p>
              <a:p>
                <a:pPr>
                  <a:lnSpc>
                    <a:spcPct val="100000"/>
                  </a:lnSpc>
                </a:pPr>
                <a14:m>
                  <m:oMath xmlns:m="http://schemas.openxmlformats.org/officeDocument/2006/math">
                    <m:f>
                      <m:fPr>
                        <m:ctrlPr>
                          <a:rPr lang="en-US" sz="3300" b="1" i="1">
                            <a:solidFill>
                              <a:schemeClr val="tx1"/>
                            </a:solidFill>
                            <a:latin typeface="Cambria Math" panose="02040503050406030204" pitchFamily="18" charset="0"/>
                            <a:ea typeface="Cambria Math" panose="02040503050406030204" pitchFamily="18" charset="0"/>
                          </a:rPr>
                        </m:ctrlPr>
                      </m:fPr>
                      <m:num>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𝑴𝑺𝑬</m:t>
                        </m:r>
                        <m:r>
                          <a:rPr lang="en-US" sz="3300" b="1" i="1">
                            <a:solidFill>
                              <a:schemeClr val="tx1"/>
                            </a:solidFill>
                            <a:latin typeface="Cambria Math" panose="02040503050406030204" pitchFamily="18" charset="0"/>
                            <a:ea typeface="Cambria Math" panose="02040503050406030204" pitchFamily="18" charset="0"/>
                          </a:rPr>
                          <m:t>)</m:t>
                        </m:r>
                      </m:num>
                      <m:den>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𝒃</m:t>
                        </m:r>
                      </m:den>
                    </m:f>
                    <m:r>
                      <a:rPr lang="en-US" sz="3300" b="1" i="1">
                        <a:solidFill>
                          <a:schemeClr val="tx1"/>
                        </a:solidFill>
                        <a:latin typeface="Cambria Math" panose="02040503050406030204" pitchFamily="18" charset="0"/>
                        <a:ea typeface="Cambria Math" panose="02040503050406030204" pitchFamily="18" charset="0"/>
                      </a:rPr>
                      <m:t>=</m:t>
                    </m:r>
                    <m:r>
                      <a:rPr lang="en-US" sz="3300" b="1" i="1" smtClean="0">
                        <a:solidFill>
                          <a:schemeClr val="tx1"/>
                        </a:solidFill>
                        <a:latin typeface="Cambria Math" panose="02040503050406030204" pitchFamily="18" charset="0"/>
                        <a:ea typeface="Cambria Math" panose="02040503050406030204" pitchFamily="18" charset="0"/>
                      </a:rPr>
                      <m:t>𝟎</m:t>
                    </m:r>
                    <m:r>
                      <a:rPr lang="en-US" sz="3300" b="1" i="1">
                        <a:solidFill>
                          <a:schemeClr val="tx1"/>
                        </a:solidFill>
                        <a:latin typeface="Cambria Math" panose="02040503050406030204" pitchFamily="18" charset="0"/>
                        <a:ea typeface="Cambria Math" panose="02040503050406030204" pitchFamily="18" charset="0"/>
                      </a:rPr>
                      <m:t>=</m:t>
                    </m:r>
                    <m:nary>
                      <m:naryPr>
                        <m:chr m:val="∑"/>
                        <m:ctrlPr>
                          <a:rPr lang="en-US" sz="3300" b="1" i="1">
                            <a:solidFill>
                              <a:schemeClr val="tx1"/>
                            </a:solidFill>
                            <a:latin typeface="Cambria Math" panose="02040503050406030204" pitchFamily="18" charset="0"/>
                            <a:ea typeface="Cambria Math" panose="02040503050406030204" pitchFamily="18" charset="0"/>
                          </a:rPr>
                        </m:ctrlPr>
                      </m:naryPr>
                      <m:sub>
                        <m:r>
                          <m:rPr>
                            <m:brk m:alnAt="23"/>
                          </m:rPr>
                          <a:rPr lang="en-US" sz="3300" b="1" i="1">
                            <a:solidFill>
                              <a:schemeClr val="tx1"/>
                            </a:solidFill>
                            <a:latin typeface="Cambria Math" panose="02040503050406030204" pitchFamily="18" charset="0"/>
                            <a:ea typeface="Cambria Math" panose="02040503050406030204" pitchFamily="18" charset="0"/>
                          </a:rPr>
                          <m:t>𝒊</m:t>
                        </m:r>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𝟏</m:t>
                        </m:r>
                      </m:sub>
                      <m:sup>
                        <m:r>
                          <a:rPr lang="en-US" sz="3300" b="1" i="1">
                            <a:solidFill>
                              <a:schemeClr val="tx1"/>
                            </a:solidFill>
                            <a:latin typeface="Cambria Math" panose="02040503050406030204" pitchFamily="18" charset="0"/>
                            <a:ea typeface="Cambria Math" panose="02040503050406030204" pitchFamily="18" charset="0"/>
                          </a:rPr>
                          <m:t>𝑵</m:t>
                        </m:r>
                      </m:sup>
                      <m:e>
                        <m:r>
                          <a:rPr lang="en-US" sz="3300" b="1" i="1">
                            <a:solidFill>
                              <a:schemeClr val="tx1"/>
                            </a:solidFill>
                            <a:latin typeface="Cambria Math" panose="02040503050406030204" pitchFamily="18" charset="0"/>
                            <a:ea typeface="Cambria Math" panose="02040503050406030204" pitchFamily="18" charset="0"/>
                          </a:rPr>
                          <m:t>𝟐</m:t>
                        </m:r>
                        <m:r>
                          <a:rPr lang="en-US" sz="3300" b="1" i="1">
                            <a:solidFill>
                              <a:schemeClr val="tx1"/>
                            </a:solidFill>
                            <a:latin typeface="Cambria Math" panose="02040503050406030204" pitchFamily="18" charset="0"/>
                            <a:ea typeface="Cambria Math" panose="02040503050406030204" pitchFamily="18" charset="0"/>
                          </a:rPr>
                          <m:t>(</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𝒚</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m:t>
                        </m:r>
                        <m:d>
                          <m:dPr>
                            <m:ctrlPr>
                              <a:rPr lang="en-US" sz="3300" b="1" i="1">
                                <a:solidFill>
                                  <a:schemeClr val="tx1"/>
                                </a:solidFill>
                                <a:latin typeface="Cambria Math" panose="02040503050406030204" pitchFamily="18" charset="0"/>
                                <a:ea typeface="Cambria Math" panose="02040503050406030204" pitchFamily="18" charset="0"/>
                              </a:rPr>
                            </m:ctrlPr>
                          </m:dPr>
                          <m:e>
                            <m:r>
                              <a:rPr lang="en-US" sz="3300" b="1" i="1">
                                <a:solidFill>
                                  <a:schemeClr val="tx1"/>
                                </a:solidFill>
                                <a:latin typeface="Cambria Math" panose="02040503050406030204" pitchFamily="18" charset="0"/>
                                <a:ea typeface="Cambria Math" panose="02040503050406030204" pitchFamily="18" charset="0"/>
                              </a:rPr>
                              <m:t>𝒂</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𝒃</m:t>
                            </m:r>
                          </m:e>
                        </m:d>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𝟏</m:t>
                        </m:r>
                        <m:r>
                          <a:rPr lang="en-US" sz="3300" b="1" i="1">
                            <a:solidFill>
                              <a:schemeClr val="tx1"/>
                            </a:solidFill>
                            <a:latin typeface="Cambria Math" panose="02040503050406030204" pitchFamily="18" charset="0"/>
                            <a:ea typeface="Cambria Math" panose="02040503050406030204" pitchFamily="18" charset="0"/>
                          </a:rPr>
                          <m:t>)</m:t>
                        </m:r>
                      </m:e>
                    </m:nary>
                    <m:r>
                      <a:rPr lang="en-US" sz="3300" b="1" i="1" smtClean="0">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r>
                          <a:rPr lang="en-US" sz="3300" b="1" i="1" smtClean="0">
                            <a:solidFill>
                              <a:schemeClr val="tx1"/>
                            </a:solidFill>
                            <a:latin typeface="Cambria Math" panose="02040503050406030204" pitchFamily="18" charset="0"/>
                            <a:ea typeface="Cambria Math" panose="02040503050406030204" pitchFamily="18" charset="0"/>
                          </a:rPr>
                          <m:t>𝟐</m:t>
                        </m:r>
                        <m:r>
                          <a:rPr lang="en-US" sz="3300" b="1" i="1" smtClean="0">
                            <a:solidFill>
                              <a:schemeClr val="tx1"/>
                            </a:solidFill>
                            <a:latin typeface="Cambria Math" panose="02040503050406030204" pitchFamily="18" charset="0"/>
                            <a:ea typeface="Cambria Math" panose="02040503050406030204" pitchFamily="18" charset="0"/>
                          </a:rPr>
                          <m:t>(−</m:t>
                        </m:r>
                      </m:e>
                    </m:nary>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𝒚</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smtClean="0">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𝒂</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𝒃</m:t>
                    </m:r>
                    <m:r>
                      <a:rPr lang="en-US" sz="3300" b="1" i="1" smtClean="0">
                        <a:solidFill>
                          <a:schemeClr val="tx1"/>
                        </a:solidFill>
                        <a:latin typeface="Cambria Math" panose="02040503050406030204" pitchFamily="18" charset="0"/>
                        <a:ea typeface="Cambria Math" panose="02040503050406030204" pitchFamily="18" charset="0"/>
                      </a:rPr>
                      <m:t>)</m:t>
                    </m:r>
                  </m:oMath>
                </a14:m>
                <a:br>
                  <a:rPr lang="en-US" sz="3300" b="1" dirty="0">
                    <a:solidFill>
                      <a:schemeClr val="tx1"/>
                    </a:solidFill>
                    <a:latin typeface="Cambria Math" panose="02040503050406030204" pitchFamily="18" charset="0"/>
                    <a:ea typeface="Cambria Math" panose="02040503050406030204" pitchFamily="18" charset="0"/>
                  </a:rPr>
                </a:br>
                <a14:m>
                  <m:oMath xmlns:m="http://schemas.openxmlformats.org/officeDocument/2006/math">
                    <m:r>
                      <a:rPr lang="en-US" sz="3300" b="1" i="1">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𝒚</m:t>
                            </m:r>
                          </m:e>
                          <m:sub>
                            <m:r>
                              <a:rPr lang="en-US" sz="3300" b="1" i="1">
                                <a:solidFill>
                                  <a:schemeClr val="tx1"/>
                                </a:solidFill>
                                <a:latin typeface="Cambria Math" panose="02040503050406030204" pitchFamily="18" charset="0"/>
                                <a:ea typeface="Cambria Math" panose="02040503050406030204" pitchFamily="18" charset="0"/>
                              </a:rPr>
                              <m:t>𝒊</m:t>
                            </m:r>
                          </m:sub>
                        </m:sSub>
                        <m:r>
                          <a:rPr lang="en-US" sz="3300" b="1" i="1">
                            <a:solidFill>
                              <a:schemeClr val="tx1"/>
                            </a:solidFill>
                            <a:latin typeface="Cambria Math" panose="02040503050406030204" pitchFamily="18" charset="0"/>
                            <a:ea typeface="Cambria Math" panose="02040503050406030204" pitchFamily="18" charset="0"/>
                          </a:rPr>
                          <m:t>+</m:t>
                        </m:r>
                      </m:e>
                    </m:nary>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r>
                          <a:rPr lang="en-US" sz="3300" b="1" i="1">
                            <a:solidFill>
                              <a:schemeClr val="tx1"/>
                            </a:solidFill>
                            <a:latin typeface="Cambria Math" panose="02040503050406030204" pitchFamily="18" charset="0"/>
                            <a:ea typeface="Cambria Math" panose="02040503050406030204" pitchFamily="18" charset="0"/>
                          </a:rPr>
                          <m:t>𝒂</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e>
                    </m:nary>
                    <m:r>
                      <a:rPr lang="en-US" sz="3300" b="1" i="1">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r>
                          <a:rPr lang="en-US" sz="3300" b="1" i="1">
                            <a:solidFill>
                              <a:schemeClr val="tx1"/>
                            </a:solidFill>
                            <a:latin typeface="Cambria Math" panose="02040503050406030204" pitchFamily="18" charset="0"/>
                            <a:ea typeface="Cambria Math" panose="02040503050406030204" pitchFamily="18" charset="0"/>
                          </a:rPr>
                          <m:t>𝒃</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e>
                    </m:nary>
                    <m:r>
                      <a:rPr lang="en-US" sz="3300" b="1" i="1">
                        <a:solidFill>
                          <a:schemeClr val="tx1"/>
                        </a:solidFill>
                        <a:latin typeface="Cambria Math" panose="02040503050406030204" pitchFamily="18" charset="0"/>
                        <a:ea typeface="Cambria Math" panose="02040503050406030204" pitchFamily="18" charset="0"/>
                      </a:rPr>
                      <m:t>=</m:t>
                    </m:r>
                    <m:r>
                      <a:rPr lang="en-US" sz="3300" b="1" i="1">
                        <a:solidFill>
                          <a:schemeClr val="tx1"/>
                        </a:solidFill>
                        <a:latin typeface="Cambria Math" panose="02040503050406030204" pitchFamily="18" charset="0"/>
                        <a:ea typeface="Cambria Math" panose="02040503050406030204" pitchFamily="18" charset="0"/>
                      </a:rPr>
                      <m:t>𝟎</m:t>
                    </m:r>
                  </m:oMath>
                </a14:m>
                <a:endParaRPr lang="en-US" sz="3300" b="1" dirty="0">
                  <a:solidFill>
                    <a:schemeClr val="tx1"/>
                  </a:solidFill>
                  <a:latin typeface="Cambria Math" panose="02040503050406030204" pitchFamily="18" charset="0"/>
                  <a:ea typeface="Cambria Math" panose="02040503050406030204" pitchFamily="18" charset="0"/>
                </a:endParaRPr>
              </a:p>
              <a:p>
                <a:pPr>
                  <a:lnSpc>
                    <a:spcPct val="100000"/>
                  </a:lnSpc>
                </a:pPr>
                <a14:m>
                  <m:oMath xmlns:m="http://schemas.openxmlformats.org/officeDocument/2006/math">
                    <m:nary>
                      <m:naryPr>
                        <m:chr m:val="∑"/>
                        <m:subHide m:val="on"/>
                        <m:supHide m:val="on"/>
                        <m:ctrlPr>
                          <a:rPr lang="en-US" sz="3300" b="1" i="1" smtClean="0">
                            <a:solidFill>
                              <a:schemeClr val="tx1"/>
                            </a:solidFill>
                            <a:latin typeface="Cambria Math" panose="02040503050406030204" pitchFamily="18" charset="0"/>
                            <a:ea typeface="Cambria Math" panose="02040503050406030204" pitchFamily="18" charset="0"/>
                          </a:rPr>
                        </m:ctrlPr>
                      </m:naryPr>
                      <m:sub/>
                      <m:sup/>
                      <m:e>
                        <m:r>
                          <a:rPr lang="en-US" sz="3300" b="1" i="1">
                            <a:solidFill>
                              <a:schemeClr val="tx1"/>
                            </a:solidFill>
                            <a:latin typeface="Cambria Math" panose="02040503050406030204" pitchFamily="18" charset="0"/>
                            <a:ea typeface="Cambria Math" panose="02040503050406030204" pitchFamily="18" charset="0"/>
                          </a:rPr>
                          <m:t>𝒂</m:t>
                        </m:r>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𝒙</m:t>
                            </m:r>
                          </m:e>
                          <m:sub>
                            <m:r>
                              <a:rPr lang="en-US" sz="3300" b="1" i="1">
                                <a:solidFill>
                                  <a:schemeClr val="tx1"/>
                                </a:solidFill>
                                <a:latin typeface="Cambria Math" panose="02040503050406030204" pitchFamily="18" charset="0"/>
                                <a:ea typeface="Cambria Math" panose="02040503050406030204" pitchFamily="18" charset="0"/>
                              </a:rPr>
                              <m:t>𝒊</m:t>
                            </m:r>
                          </m:sub>
                        </m:sSub>
                      </m:e>
                    </m:nary>
                    <m:r>
                      <a:rPr lang="en-US" sz="3300" b="1" i="1">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r>
                          <a:rPr lang="en-US" sz="3300" b="1" i="1">
                            <a:solidFill>
                              <a:schemeClr val="tx1"/>
                            </a:solidFill>
                            <a:latin typeface="Cambria Math" panose="02040503050406030204" pitchFamily="18" charset="0"/>
                            <a:ea typeface="Cambria Math" panose="02040503050406030204" pitchFamily="18" charset="0"/>
                          </a:rPr>
                          <m:t>𝒃</m:t>
                        </m:r>
                      </m:e>
                    </m:nary>
                    <m:r>
                      <a:rPr lang="en-US" sz="3300" b="1" i="1">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sz="3300" b="1" i="1">
                            <a:solidFill>
                              <a:schemeClr val="tx1"/>
                            </a:solidFill>
                            <a:latin typeface="Cambria Math" panose="02040503050406030204" pitchFamily="18" charset="0"/>
                            <a:ea typeface="Cambria Math" panose="02040503050406030204" pitchFamily="18" charset="0"/>
                          </a:rPr>
                        </m:ctrlPr>
                      </m:naryPr>
                      <m:sub/>
                      <m:sup/>
                      <m:e>
                        <m:sSub>
                          <m:sSubPr>
                            <m:ctrlPr>
                              <a:rPr lang="en-US" sz="3300" b="1" i="1">
                                <a:solidFill>
                                  <a:schemeClr val="tx1"/>
                                </a:solidFill>
                                <a:latin typeface="Cambria Math" panose="02040503050406030204" pitchFamily="18" charset="0"/>
                                <a:ea typeface="Cambria Math" panose="02040503050406030204" pitchFamily="18" charset="0"/>
                              </a:rPr>
                            </m:ctrlPr>
                          </m:sSubPr>
                          <m:e>
                            <m:r>
                              <a:rPr lang="en-US" sz="3300" b="1" i="1">
                                <a:solidFill>
                                  <a:schemeClr val="tx1"/>
                                </a:solidFill>
                                <a:latin typeface="Cambria Math" panose="02040503050406030204" pitchFamily="18" charset="0"/>
                                <a:ea typeface="Cambria Math" panose="02040503050406030204" pitchFamily="18" charset="0"/>
                              </a:rPr>
                              <m:t>𝒚</m:t>
                            </m:r>
                          </m:e>
                          <m:sub>
                            <m:r>
                              <a:rPr lang="en-US" sz="3300" b="1" i="1">
                                <a:solidFill>
                                  <a:schemeClr val="tx1"/>
                                </a:solidFill>
                                <a:latin typeface="Cambria Math" panose="02040503050406030204" pitchFamily="18" charset="0"/>
                                <a:ea typeface="Cambria Math" panose="02040503050406030204" pitchFamily="18" charset="0"/>
                              </a:rPr>
                              <m:t>𝒊</m:t>
                            </m:r>
                          </m:sub>
                        </m:sSub>
                      </m:e>
                    </m:nary>
                  </m:oMath>
                </a14:m>
                <a:endParaRPr lang="en-US" sz="3300" b="1" dirty="0">
                  <a:solidFill>
                    <a:schemeClr val="tx1"/>
                  </a:solidFill>
                  <a:latin typeface="Cambria Math" panose="02040503050406030204" pitchFamily="18" charset="0"/>
                  <a:ea typeface="Cambria Math" panose="02040503050406030204" pitchFamily="18" charset="0"/>
                </a:endParaRPr>
              </a:p>
              <a:p>
                <a:pPr>
                  <a:lnSpc>
                    <a:spcPct val="100000"/>
                  </a:lnSpc>
                </a:pPr>
                <a:endParaRPr lang="en-US" sz="3300" b="1" dirty="0">
                  <a:latin typeface="Cambria Math" panose="02040503050406030204" pitchFamily="18" charset="0"/>
                  <a:ea typeface="Cambria Math" panose="02040503050406030204" pitchFamily="18" charset="0"/>
                </a:endParaRPr>
              </a:p>
              <a:p>
                <a:pPr marL="0" indent="0">
                  <a:lnSpc>
                    <a:spcPct val="100000"/>
                  </a:lnSpc>
                  <a:buNone/>
                </a:pPr>
                <a14:m>
                  <m:oMathPara xmlns:m="http://schemas.openxmlformats.org/officeDocument/2006/math">
                    <m:oMathParaPr>
                      <m:jc m:val="left"/>
                    </m:oMathParaPr>
                    <m:oMath xmlns:m="http://schemas.openxmlformats.org/officeDocument/2006/math">
                      <m:r>
                        <a:rPr lang="en-US" sz="3300" b="1" i="1" smtClean="0">
                          <a:solidFill>
                            <a:srgbClr val="0070C0"/>
                          </a:solidFill>
                          <a:latin typeface="Cambria Math" panose="02040503050406030204" pitchFamily="18" charset="0"/>
                          <a:ea typeface="Cambria Math" panose="02040503050406030204" pitchFamily="18" charset="0"/>
                        </a:rPr>
                        <m:t>𝟐</m:t>
                      </m:r>
                      <m:r>
                        <a:rPr lang="en-US" sz="3300" b="1" i="1" smtClean="0">
                          <a:solidFill>
                            <a:srgbClr val="0070C0"/>
                          </a:solidFill>
                          <a:latin typeface="Cambria Math" panose="02040503050406030204" pitchFamily="18" charset="0"/>
                          <a:ea typeface="Cambria Math" panose="02040503050406030204" pitchFamily="18" charset="0"/>
                        </a:rPr>
                        <m:t>) </m:t>
                      </m:r>
                      <m:r>
                        <a:rPr lang="en-US" sz="3300" b="1" i="1" smtClean="0">
                          <a:solidFill>
                            <a:srgbClr val="0070C0"/>
                          </a:solidFill>
                          <a:latin typeface="Cambria Math" panose="02040503050406030204" pitchFamily="18" charset="0"/>
                          <a:ea typeface="Cambria Math" panose="02040503050406030204" pitchFamily="18" charset="0"/>
                        </a:rPr>
                        <m:t>𝒂</m:t>
                      </m:r>
                      <m:nary>
                        <m:naryPr>
                          <m:chr m:val="∑"/>
                          <m:subHide m:val="on"/>
                          <m:supHide m:val="on"/>
                          <m:ctrlPr>
                            <a:rPr lang="en-US" sz="3300" b="1" i="1" smtClean="0">
                              <a:solidFill>
                                <a:srgbClr val="0070C0"/>
                              </a:solidFill>
                              <a:latin typeface="Cambria Math" panose="02040503050406030204" pitchFamily="18" charset="0"/>
                              <a:ea typeface="Cambria Math" panose="02040503050406030204" pitchFamily="18" charset="0"/>
                            </a:rPr>
                          </m:ctrlPr>
                        </m:naryPr>
                        <m:sub/>
                        <m:sup/>
                        <m:e>
                          <m:sSub>
                            <m:sSubPr>
                              <m:ctrlPr>
                                <a:rPr lang="en-US" sz="3300" b="1" i="1">
                                  <a:solidFill>
                                    <a:srgbClr val="0070C0"/>
                                  </a:solidFill>
                                  <a:latin typeface="Cambria Math" panose="02040503050406030204" pitchFamily="18" charset="0"/>
                                  <a:ea typeface="Cambria Math" panose="02040503050406030204" pitchFamily="18" charset="0"/>
                                </a:rPr>
                              </m:ctrlPr>
                            </m:sSubPr>
                            <m:e>
                              <m:r>
                                <a:rPr lang="en-US" sz="3300" b="1" i="1">
                                  <a:solidFill>
                                    <a:srgbClr val="0070C0"/>
                                  </a:solidFill>
                                  <a:latin typeface="Cambria Math" panose="02040503050406030204" pitchFamily="18" charset="0"/>
                                  <a:ea typeface="Cambria Math" panose="02040503050406030204" pitchFamily="18" charset="0"/>
                                </a:rPr>
                                <m:t>𝒙</m:t>
                              </m:r>
                            </m:e>
                            <m:sub>
                              <m:r>
                                <a:rPr lang="en-US" sz="3300" b="1" i="1">
                                  <a:solidFill>
                                    <a:srgbClr val="0070C0"/>
                                  </a:solidFill>
                                  <a:latin typeface="Cambria Math" panose="02040503050406030204" pitchFamily="18" charset="0"/>
                                  <a:ea typeface="Cambria Math" panose="02040503050406030204" pitchFamily="18" charset="0"/>
                                </a:rPr>
                                <m:t>𝒊</m:t>
                              </m:r>
                            </m:sub>
                          </m:sSub>
                        </m:e>
                      </m:nary>
                      <m:r>
                        <a:rPr lang="en-US" sz="3300" b="1" i="1" smtClean="0">
                          <a:solidFill>
                            <a:srgbClr val="0070C0"/>
                          </a:solidFill>
                          <a:latin typeface="Cambria Math" panose="02040503050406030204" pitchFamily="18" charset="0"/>
                          <a:ea typeface="Cambria Math" panose="02040503050406030204" pitchFamily="18" charset="0"/>
                        </a:rPr>
                        <m:t>+</m:t>
                      </m:r>
                      <m:r>
                        <a:rPr lang="en-US" sz="3300" b="1" i="1" smtClean="0">
                          <a:solidFill>
                            <a:srgbClr val="0070C0"/>
                          </a:solidFill>
                          <a:latin typeface="Cambria Math" panose="02040503050406030204" pitchFamily="18" charset="0"/>
                          <a:ea typeface="Cambria Math" panose="02040503050406030204" pitchFamily="18" charset="0"/>
                        </a:rPr>
                        <m:t>𝒃𝑵</m:t>
                      </m:r>
                      <m:r>
                        <a:rPr lang="en-US" sz="3300" b="1" i="1">
                          <a:solidFill>
                            <a:srgbClr val="0070C0"/>
                          </a:solidFill>
                          <a:latin typeface="Cambria Math" panose="02040503050406030204" pitchFamily="18" charset="0"/>
                          <a:ea typeface="Cambria Math" panose="02040503050406030204" pitchFamily="18" charset="0"/>
                        </a:rPr>
                        <m:t>=</m:t>
                      </m:r>
                      <m:nary>
                        <m:naryPr>
                          <m:chr m:val="∑"/>
                          <m:subHide m:val="on"/>
                          <m:supHide m:val="on"/>
                          <m:ctrlPr>
                            <a:rPr lang="en-US" sz="3300" b="1" i="1">
                              <a:solidFill>
                                <a:srgbClr val="0070C0"/>
                              </a:solidFill>
                              <a:latin typeface="Cambria Math" panose="02040503050406030204" pitchFamily="18" charset="0"/>
                              <a:ea typeface="Cambria Math" panose="02040503050406030204" pitchFamily="18" charset="0"/>
                            </a:rPr>
                          </m:ctrlPr>
                        </m:naryPr>
                        <m:sub/>
                        <m:sup/>
                        <m:e>
                          <m:sSub>
                            <m:sSubPr>
                              <m:ctrlPr>
                                <a:rPr lang="en-US" sz="3300" b="1" i="1">
                                  <a:solidFill>
                                    <a:srgbClr val="0070C0"/>
                                  </a:solidFill>
                                  <a:latin typeface="Cambria Math" panose="02040503050406030204" pitchFamily="18" charset="0"/>
                                  <a:ea typeface="Cambria Math" panose="02040503050406030204" pitchFamily="18" charset="0"/>
                                </a:rPr>
                              </m:ctrlPr>
                            </m:sSubPr>
                            <m:e>
                              <m:r>
                                <a:rPr lang="en-US" sz="3300" b="1" i="1">
                                  <a:solidFill>
                                    <a:srgbClr val="0070C0"/>
                                  </a:solidFill>
                                  <a:latin typeface="Cambria Math" panose="02040503050406030204" pitchFamily="18" charset="0"/>
                                  <a:ea typeface="Cambria Math" panose="02040503050406030204" pitchFamily="18" charset="0"/>
                                </a:rPr>
                                <m:t>𝒚</m:t>
                              </m:r>
                            </m:e>
                            <m:sub>
                              <m:r>
                                <a:rPr lang="en-US" sz="3300" b="1" i="1">
                                  <a:solidFill>
                                    <a:srgbClr val="0070C0"/>
                                  </a:solidFill>
                                  <a:latin typeface="Cambria Math" panose="02040503050406030204" pitchFamily="18" charset="0"/>
                                  <a:ea typeface="Cambria Math" panose="02040503050406030204" pitchFamily="18" charset="0"/>
                                </a:rPr>
                                <m:t>𝒊</m:t>
                              </m:r>
                            </m:sub>
                          </m:sSub>
                        </m:e>
                      </m:nary>
                    </m:oMath>
                  </m:oMathPara>
                </a14:m>
                <a:br>
                  <a:rPr lang="en-US" sz="2400" b="1" dirty="0"/>
                </a:br>
                <a:endParaRPr lang="en-US" sz="2800" dirty="0"/>
              </a:p>
            </p:txBody>
          </p:sp>
        </mc:Choice>
        <mc:Fallback xmlns="">
          <p:sp>
            <p:nvSpPr>
              <p:cNvPr id="3" name="Content Placeholder 2">
                <a:extLst>
                  <a:ext uri="{FF2B5EF4-FFF2-40B4-BE49-F238E27FC236}">
                    <a16:creationId xmlns:a16="http://schemas.microsoft.com/office/drawing/2014/main" id="{25885539-A104-4CA5-A2B9-9DBC996A781B}"/>
                  </a:ext>
                </a:extLst>
              </p:cNvPr>
              <p:cNvSpPr>
                <a:spLocks noGrp="1" noRot="1" noChangeAspect="1" noMove="1" noResize="1" noEditPoints="1" noAdjustHandles="1" noChangeArrowheads="1" noChangeShapeType="1" noTextEdit="1"/>
              </p:cNvSpPr>
              <p:nvPr>
                <p:ph idx="4294967295"/>
              </p:nvPr>
            </p:nvSpPr>
            <p:spPr>
              <a:xfrm>
                <a:off x="878293" y="1007179"/>
                <a:ext cx="9869219" cy="5261099"/>
              </a:xfrm>
              <a:blipFill>
                <a:blip r:embed="rId2"/>
                <a:stretch>
                  <a:fillRect l="-2779" t="-348"/>
                </a:stretch>
              </a:blipFill>
            </p:spPr>
            <p:txBody>
              <a:bodyPr/>
              <a:lstStyle/>
              <a:p>
                <a:r>
                  <a:rPr lang="en-US">
                    <a:noFill/>
                  </a:rPr>
                  <a:t> </a:t>
                </a:r>
              </a:p>
            </p:txBody>
          </p:sp>
        </mc:Fallback>
      </mc:AlternateContent>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54691"/>
            <a:ext cx="10058400" cy="852488"/>
          </a:xfrm>
        </p:spPr>
        <p:txBody>
          <a:bodyPr>
            <a:normAutofit/>
          </a:bodyPr>
          <a:lstStyle/>
          <a:p>
            <a:r>
              <a:rPr lang="en-US" sz="4400" dirty="0"/>
              <a:t>Linear Regression – LSR Derivatives</a:t>
            </a:r>
          </a:p>
        </p:txBody>
      </p:sp>
    </p:spTree>
    <p:extLst>
      <p:ext uri="{BB962C8B-B14F-4D97-AF65-F5344CB8AC3E}">
        <p14:creationId xmlns:p14="http://schemas.microsoft.com/office/powerpoint/2010/main" val="4066650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33DB99-8D74-44CE-BD11-3114F9149AFF}"/>
              </a:ext>
            </a:extLst>
          </p:cNvPr>
          <p:cNvSpPr>
            <a:spLocks noGrp="1"/>
          </p:cNvSpPr>
          <p:nvPr>
            <p:ph type="ctrTitle"/>
          </p:nvPr>
        </p:nvSpPr>
        <p:spPr/>
        <p:txBody>
          <a:bodyPr/>
          <a:lstStyle/>
          <a:p>
            <a:r>
              <a:rPr lang="en-US" dirty="0"/>
              <a:t>Introduction</a:t>
            </a:r>
          </a:p>
        </p:txBody>
      </p:sp>
    </p:spTree>
    <p:extLst>
      <p:ext uri="{BB962C8B-B14F-4D97-AF65-F5344CB8AC3E}">
        <p14:creationId xmlns:p14="http://schemas.microsoft.com/office/powerpoint/2010/main" val="2733203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54691"/>
            <a:ext cx="10058400" cy="852488"/>
          </a:xfrm>
        </p:spPr>
        <p:txBody>
          <a:bodyPr>
            <a:normAutofit/>
          </a:bodyPr>
          <a:lstStyle/>
          <a:p>
            <a:r>
              <a:rPr lang="en-US" sz="4400" dirty="0"/>
              <a:t>Linear Regression – LSR Solve</a:t>
            </a:r>
          </a:p>
        </p:txBody>
      </p:sp>
      <p:sp>
        <p:nvSpPr>
          <p:cNvPr id="5" name="Rectangle 4">
            <a:extLst>
              <a:ext uri="{FF2B5EF4-FFF2-40B4-BE49-F238E27FC236}">
                <a16:creationId xmlns:a16="http://schemas.microsoft.com/office/drawing/2014/main" id="{BFB4C174-EAE0-434E-A2AA-DDCED7C7E922}"/>
              </a:ext>
            </a:extLst>
          </p:cNvPr>
          <p:cNvSpPr/>
          <p:nvPr/>
        </p:nvSpPr>
        <p:spPr>
          <a:xfrm>
            <a:off x="878294" y="1007179"/>
            <a:ext cx="3881704" cy="369332"/>
          </a:xfrm>
          <a:prstGeom prst="rect">
            <a:avLst/>
          </a:prstGeom>
        </p:spPr>
        <p:txBody>
          <a:bodyPr wrap="none">
            <a:spAutoFit/>
          </a:bodyPr>
          <a:lstStyle/>
          <a:p>
            <a:r>
              <a:rPr lang="en-US" dirty="0"/>
              <a:t>We solve Eq 1 and Eq 2 Simultaneously </a:t>
            </a:r>
          </a:p>
        </p:txBody>
      </p:sp>
      <p:sp>
        <p:nvSpPr>
          <p:cNvPr id="9" name="Rectangle 8">
            <a:extLst>
              <a:ext uri="{FF2B5EF4-FFF2-40B4-BE49-F238E27FC236}">
                <a16:creationId xmlns:a16="http://schemas.microsoft.com/office/drawing/2014/main" id="{EAE37DC2-75AC-47F9-8344-86AEC861889A}"/>
              </a:ext>
            </a:extLst>
          </p:cNvPr>
          <p:cNvSpPr/>
          <p:nvPr/>
        </p:nvSpPr>
        <p:spPr>
          <a:xfrm>
            <a:off x="878294" y="2810525"/>
            <a:ext cx="6183937" cy="369332"/>
          </a:xfrm>
          <a:prstGeom prst="rect">
            <a:avLst/>
          </a:prstGeom>
        </p:spPr>
        <p:txBody>
          <a:bodyPr wrap="none">
            <a:spAutoFit/>
          </a:bodyPr>
          <a:lstStyle/>
          <a:p>
            <a:r>
              <a:rPr lang="en-US" dirty="0"/>
              <a:t>We multiply coefficient multiply both equations to resolve them</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BA8FDC55-2E9D-4AB1-9EF9-A5450BBBD8F6}"/>
                  </a:ext>
                </a:extLst>
              </p:cNvPr>
              <p:cNvSpPr/>
              <p:nvPr/>
            </p:nvSpPr>
            <p:spPr>
              <a:xfrm>
                <a:off x="878294" y="1470393"/>
                <a:ext cx="2909707" cy="389274"/>
              </a:xfrm>
              <a:prstGeom prst="rect">
                <a:avLst/>
              </a:prstGeom>
            </p:spPr>
            <p:txBody>
              <a:bodyPr wrap="none">
                <a:spAutoFit/>
              </a:bodyPr>
              <a:lstStyle/>
              <a:p>
                <a:pPr>
                  <a:lnSpc>
                    <a:spcPct val="100000"/>
                  </a:lnSpc>
                </a:pPr>
                <a:r>
                  <a:rPr lang="en-US" b="1" dirty="0">
                    <a:solidFill>
                      <a:schemeClr val="tx1"/>
                    </a:solidFill>
                    <a:latin typeface="Cambria Math" panose="02040503050406030204" pitchFamily="18" charset="0"/>
                    <a:ea typeface="Cambria Math" panose="02040503050406030204" pitchFamily="18" charset="0"/>
                  </a:rPr>
                  <a:t> </a:t>
                </a:r>
                <a14:m>
                  <m:oMath xmlns:m="http://schemas.openxmlformats.org/officeDocument/2006/math">
                    <m:r>
                      <a:rPr lang="en-US" b="1" i="0" smtClean="0">
                        <a:solidFill>
                          <a:schemeClr val="tx1"/>
                        </a:solidFill>
                        <a:latin typeface="Cambria Math" panose="02040503050406030204" pitchFamily="18" charset="0"/>
                        <a:ea typeface="Cambria Math" panose="02040503050406030204" pitchFamily="18" charset="0"/>
                      </a:rPr>
                      <m:t>𝟏</m:t>
                    </m:r>
                    <m:r>
                      <a:rPr lang="en-US" b="1" i="0" smtClean="0">
                        <a:solidFill>
                          <a:schemeClr val="tx1"/>
                        </a:solidFill>
                        <a:latin typeface="Cambria Math" panose="02040503050406030204" pitchFamily="18" charset="0"/>
                        <a:ea typeface="Cambria Math" panose="02040503050406030204" pitchFamily="18" charset="0"/>
                      </a:rPr>
                      <m:t>) </m:t>
                    </m:r>
                    <m:r>
                      <a:rPr lang="en-US" b="1" i="1">
                        <a:latin typeface="Cambria Math" panose="02040503050406030204" pitchFamily="18" charset="0"/>
                        <a:ea typeface="Cambria Math" panose="02040503050406030204" pitchFamily="18" charset="0"/>
                      </a:rPr>
                      <m:t>𝒂</m:t>
                    </m:r>
                    <m:nary>
                      <m:naryPr>
                        <m:chr m:val="∑"/>
                        <m:subHide m:val="on"/>
                        <m:supHide m:val="on"/>
                        <m:ctrlPr>
                          <a:rPr lang="en-US" b="1" i="1">
                            <a:solidFill>
                              <a:schemeClr val="tx1"/>
                            </a:solidFill>
                            <a:latin typeface="Cambria Math" panose="02040503050406030204" pitchFamily="18" charset="0"/>
                            <a:ea typeface="Cambria Math" panose="02040503050406030204" pitchFamily="18" charset="0"/>
                          </a:rPr>
                        </m:ctrlPr>
                      </m:naryPr>
                      <m:sub/>
                      <m:sup/>
                      <m:e>
                        <m:sSubSup>
                          <m:sSubSupPr>
                            <m:ctrlPr>
                              <a:rPr lang="en-US" b="1" i="1">
                                <a:solidFill>
                                  <a:schemeClr val="tx1"/>
                                </a:solidFill>
                                <a:latin typeface="Cambria Math" panose="02040503050406030204" pitchFamily="18" charset="0"/>
                                <a:ea typeface="Cambria Math" panose="02040503050406030204" pitchFamily="18" charset="0"/>
                              </a:rPr>
                            </m:ctrlPr>
                          </m:sSubSupPr>
                          <m:e>
                            <m:r>
                              <a:rPr lang="en-US" b="1" i="1">
                                <a:solidFill>
                                  <a:schemeClr val="tx1"/>
                                </a:solidFill>
                                <a:latin typeface="Cambria Math" panose="02040503050406030204" pitchFamily="18" charset="0"/>
                                <a:ea typeface="Cambria Math" panose="02040503050406030204" pitchFamily="18" charset="0"/>
                              </a:rPr>
                              <m:t>𝒙</m:t>
                            </m:r>
                          </m:e>
                          <m:sub>
                            <m:r>
                              <a:rPr lang="en-US" b="1" i="1">
                                <a:solidFill>
                                  <a:schemeClr val="tx1"/>
                                </a:solidFill>
                                <a:latin typeface="Cambria Math" panose="02040503050406030204" pitchFamily="18" charset="0"/>
                                <a:ea typeface="Cambria Math" panose="02040503050406030204" pitchFamily="18" charset="0"/>
                              </a:rPr>
                              <m:t>𝒊</m:t>
                            </m:r>
                          </m:sub>
                          <m:sup>
                            <m:r>
                              <a:rPr lang="en-US" b="1" i="1">
                                <a:solidFill>
                                  <a:schemeClr val="tx1"/>
                                </a:solidFill>
                                <a:latin typeface="Cambria Math" panose="02040503050406030204" pitchFamily="18" charset="0"/>
                                <a:ea typeface="Cambria Math" panose="02040503050406030204" pitchFamily="18" charset="0"/>
                              </a:rPr>
                              <m:t>𝟐</m:t>
                            </m:r>
                          </m:sup>
                        </m:sSubSup>
                      </m:e>
                    </m:nary>
                    <m:r>
                      <a:rPr lang="en-US" b="1"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𝒃</m:t>
                    </m:r>
                    <m:nary>
                      <m:naryPr>
                        <m:chr m:val="∑"/>
                        <m:subHide m:val="on"/>
                        <m:supHide m:val="on"/>
                        <m:ctrlPr>
                          <a:rPr lang="en-US" b="1" i="1">
                            <a:solidFill>
                              <a:schemeClr val="tx1"/>
                            </a:solidFill>
                            <a:latin typeface="Cambria Math" panose="02040503050406030204" pitchFamily="18" charset="0"/>
                            <a:ea typeface="Cambria Math" panose="02040503050406030204" pitchFamily="18" charset="0"/>
                          </a:rPr>
                        </m:ctrlPr>
                      </m:naryPr>
                      <m:sub/>
                      <m:sup/>
                      <m:e>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𝒙</m:t>
                            </m:r>
                          </m:e>
                          <m:sub>
                            <m:r>
                              <a:rPr lang="en-US" b="1" i="1">
                                <a:solidFill>
                                  <a:schemeClr val="tx1"/>
                                </a:solidFill>
                                <a:latin typeface="Cambria Math" panose="02040503050406030204" pitchFamily="18" charset="0"/>
                                <a:ea typeface="Cambria Math" panose="02040503050406030204" pitchFamily="18" charset="0"/>
                              </a:rPr>
                              <m:t>𝒊</m:t>
                            </m:r>
                          </m:sub>
                        </m:sSub>
                      </m:e>
                    </m:nary>
                    <m:r>
                      <a:rPr lang="en-US" b="1" i="1">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b="1" i="1">
                            <a:solidFill>
                              <a:schemeClr val="tx1"/>
                            </a:solidFill>
                            <a:latin typeface="Cambria Math" panose="02040503050406030204" pitchFamily="18" charset="0"/>
                            <a:ea typeface="Cambria Math" panose="02040503050406030204" pitchFamily="18" charset="0"/>
                          </a:rPr>
                        </m:ctrlPr>
                      </m:naryPr>
                      <m:sub/>
                      <m:sup/>
                      <m:e>
                        <m:sSub>
                          <m:sSubPr>
                            <m:ctrlPr>
                              <a:rPr lang="en-US" b="1" i="1">
                                <a:solidFill>
                                  <a:schemeClr val="tx1"/>
                                </a:solidFill>
                                <a:latin typeface="Cambria Math" panose="02040503050406030204" pitchFamily="18" charset="0"/>
                                <a:ea typeface="Cambria Math" panose="02040503050406030204" pitchFamily="18" charset="0"/>
                              </a:rPr>
                            </m:ctrlPr>
                          </m:sSubPr>
                          <m:e>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𝒙</m:t>
                                </m:r>
                              </m:e>
                              <m:sub>
                                <m:r>
                                  <a:rPr lang="en-US" b="1" i="1">
                                    <a:solidFill>
                                      <a:schemeClr val="tx1"/>
                                    </a:solidFill>
                                    <a:latin typeface="Cambria Math" panose="02040503050406030204" pitchFamily="18" charset="0"/>
                                    <a:ea typeface="Cambria Math" panose="02040503050406030204" pitchFamily="18" charset="0"/>
                                  </a:rPr>
                                  <m:t>𝒊</m:t>
                                </m:r>
                              </m:sub>
                            </m:sSub>
                            <m:r>
                              <a:rPr lang="en-US" b="1" i="1">
                                <a:solidFill>
                                  <a:schemeClr val="tx1"/>
                                </a:solidFill>
                                <a:latin typeface="Cambria Math" panose="02040503050406030204" pitchFamily="18" charset="0"/>
                                <a:ea typeface="Cambria Math" panose="02040503050406030204" pitchFamily="18" charset="0"/>
                              </a:rPr>
                              <m:t>𝒚</m:t>
                            </m:r>
                          </m:e>
                          <m:sub>
                            <m:r>
                              <a:rPr lang="en-US" b="1" i="1">
                                <a:solidFill>
                                  <a:schemeClr val="tx1"/>
                                </a:solidFill>
                                <a:latin typeface="Cambria Math" panose="02040503050406030204" pitchFamily="18" charset="0"/>
                                <a:ea typeface="Cambria Math" panose="02040503050406030204" pitchFamily="18" charset="0"/>
                              </a:rPr>
                              <m:t>𝒊</m:t>
                            </m:r>
                          </m:sub>
                        </m:sSub>
                      </m:e>
                    </m:nary>
                  </m:oMath>
                </a14:m>
                <a:endParaRPr lang="en-US" b="1" dirty="0">
                  <a:latin typeface="Cambria Math" panose="02040503050406030204" pitchFamily="18" charset="0"/>
                  <a:ea typeface="Cambria Math" panose="02040503050406030204" pitchFamily="18" charset="0"/>
                </a:endParaRPr>
              </a:p>
            </p:txBody>
          </p:sp>
        </mc:Choice>
        <mc:Fallback xmlns="">
          <p:sp>
            <p:nvSpPr>
              <p:cNvPr id="10" name="Rectangle 9">
                <a:extLst>
                  <a:ext uri="{FF2B5EF4-FFF2-40B4-BE49-F238E27FC236}">
                    <a16:creationId xmlns:a16="http://schemas.microsoft.com/office/drawing/2014/main" id="{BA8FDC55-2E9D-4AB1-9EF9-A5450BBBD8F6}"/>
                  </a:ext>
                </a:extLst>
              </p:cNvPr>
              <p:cNvSpPr>
                <a:spLocks noRot="1" noChangeAspect="1" noMove="1" noResize="1" noEditPoints="1" noAdjustHandles="1" noChangeArrowheads="1" noChangeShapeType="1" noTextEdit="1"/>
              </p:cNvSpPr>
              <p:nvPr/>
            </p:nvSpPr>
            <p:spPr>
              <a:xfrm>
                <a:off x="878294" y="1470393"/>
                <a:ext cx="2909707" cy="389274"/>
              </a:xfrm>
              <a:prstGeom prst="rect">
                <a:avLst/>
              </a:prstGeom>
              <a:blipFill>
                <a:blip r:embed="rId2"/>
                <a:stretch>
                  <a:fillRect t="-107813" r="-11321" b="-176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B48329D1-23A7-4F0C-BCE8-CD022B8360F7}"/>
                  </a:ext>
                </a:extLst>
              </p:cNvPr>
              <p:cNvSpPr/>
              <p:nvPr/>
            </p:nvSpPr>
            <p:spPr>
              <a:xfrm>
                <a:off x="878294" y="1953549"/>
                <a:ext cx="2699265" cy="7630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𝟐</m:t>
                      </m:r>
                      <m:r>
                        <a:rPr lang="en-US" b="1" i="1" smtClean="0">
                          <a:solidFill>
                            <a:schemeClr val="tx1"/>
                          </a:solidFill>
                          <a:latin typeface="Cambria Math" panose="02040503050406030204" pitchFamily="18" charset="0"/>
                          <a:ea typeface="Cambria Math" panose="02040503050406030204" pitchFamily="18" charset="0"/>
                        </a:rPr>
                        <m:t>) </m:t>
                      </m:r>
                      <m:r>
                        <a:rPr lang="en-US" b="1" i="1" smtClean="0">
                          <a:solidFill>
                            <a:schemeClr val="tx1"/>
                          </a:solidFill>
                          <a:latin typeface="Cambria Math" panose="02040503050406030204" pitchFamily="18" charset="0"/>
                          <a:ea typeface="Cambria Math" panose="02040503050406030204" pitchFamily="18" charset="0"/>
                        </a:rPr>
                        <m:t>𝒂</m:t>
                      </m:r>
                      <m:nary>
                        <m:naryPr>
                          <m:chr m:val="∑"/>
                          <m:subHide m:val="on"/>
                          <m:supHide m:val="on"/>
                          <m:ctrlPr>
                            <a:rPr lang="en-US" b="1" i="1">
                              <a:solidFill>
                                <a:schemeClr val="tx1"/>
                              </a:solidFill>
                              <a:latin typeface="Cambria Math" panose="02040503050406030204" pitchFamily="18" charset="0"/>
                              <a:ea typeface="Cambria Math" panose="02040503050406030204" pitchFamily="18" charset="0"/>
                            </a:rPr>
                          </m:ctrlPr>
                        </m:naryPr>
                        <m:sub/>
                        <m:sup/>
                        <m:e>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𝒙</m:t>
                              </m:r>
                            </m:e>
                            <m:sub>
                              <m:r>
                                <a:rPr lang="en-US" b="1" i="1">
                                  <a:solidFill>
                                    <a:schemeClr val="tx1"/>
                                  </a:solidFill>
                                  <a:latin typeface="Cambria Math" panose="02040503050406030204" pitchFamily="18" charset="0"/>
                                  <a:ea typeface="Cambria Math" panose="02040503050406030204" pitchFamily="18" charset="0"/>
                                </a:rPr>
                                <m:t>𝒊</m:t>
                              </m:r>
                            </m:sub>
                          </m:sSub>
                        </m:e>
                      </m:nary>
                      <m:r>
                        <a:rPr lang="en-US" b="1" i="1">
                          <a:solidFill>
                            <a:schemeClr val="tx1"/>
                          </a:solidFill>
                          <a:latin typeface="Cambria Math" panose="02040503050406030204" pitchFamily="18" charset="0"/>
                          <a:ea typeface="Cambria Math" panose="02040503050406030204" pitchFamily="18" charset="0"/>
                        </a:rPr>
                        <m:t>+</m:t>
                      </m:r>
                      <m:r>
                        <a:rPr lang="en-US" b="1" i="1">
                          <a:solidFill>
                            <a:schemeClr val="tx1"/>
                          </a:solidFill>
                          <a:latin typeface="Cambria Math" panose="02040503050406030204" pitchFamily="18" charset="0"/>
                          <a:ea typeface="Cambria Math" panose="02040503050406030204" pitchFamily="18" charset="0"/>
                        </a:rPr>
                        <m:t>𝒃𝑵</m:t>
                      </m:r>
                      <m:r>
                        <a:rPr lang="en-US" b="1" i="1">
                          <a:solidFill>
                            <a:schemeClr val="tx1"/>
                          </a:solidFill>
                          <a:latin typeface="Cambria Math" panose="02040503050406030204" pitchFamily="18" charset="0"/>
                          <a:ea typeface="Cambria Math" panose="02040503050406030204" pitchFamily="18" charset="0"/>
                        </a:rPr>
                        <m:t>=</m:t>
                      </m:r>
                      <m:nary>
                        <m:naryPr>
                          <m:chr m:val="∑"/>
                          <m:subHide m:val="on"/>
                          <m:supHide m:val="on"/>
                          <m:ctrlPr>
                            <a:rPr lang="en-US" b="1" i="1">
                              <a:solidFill>
                                <a:schemeClr val="tx1"/>
                              </a:solidFill>
                              <a:latin typeface="Cambria Math" panose="02040503050406030204" pitchFamily="18" charset="0"/>
                              <a:ea typeface="Cambria Math" panose="02040503050406030204" pitchFamily="18" charset="0"/>
                            </a:rPr>
                          </m:ctrlPr>
                        </m:naryPr>
                        <m:sub/>
                        <m:sup/>
                        <m:e>
                          <m:sSub>
                            <m:sSubPr>
                              <m:ctrlPr>
                                <a:rPr lang="en-US" b="1" i="1">
                                  <a:solidFill>
                                    <a:schemeClr val="tx1"/>
                                  </a:solidFill>
                                  <a:latin typeface="Cambria Math" panose="02040503050406030204" pitchFamily="18" charset="0"/>
                                  <a:ea typeface="Cambria Math" panose="02040503050406030204" pitchFamily="18" charset="0"/>
                                </a:rPr>
                              </m:ctrlPr>
                            </m:sSubPr>
                            <m:e>
                              <m:r>
                                <a:rPr lang="en-US" b="1" i="1">
                                  <a:solidFill>
                                    <a:schemeClr val="tx1"/>
                                  </a:solidFill>
                                  <a:latin typeface="Cambria Math" panose="02040503050406030204" pitchFamily="18" charset="0"/>
                                  <a:ea typeface="Cambria Math" panose="02040503050406030204" pitchFamily="18" charset="0"/>
                                </a:rPr>
                                <m:t>𝒚</m:t>
                              </m:r>
                            </m:e>
                            <m:sub>
                              <m:r>
                                <a:rPr lang="en-US" b="1" i="1">
                                  <a:solidFill>
                                    <a:schemeClr val="tx1"/>
                                  </a:solidFill>
                                  <a:latin typeface="Cambria Math" panose="02040503050406030204" pitchFamily="18" charset="0"/>
                                  <a:ea typeface="Cambria Math" panose="02040503050406030204" pitchFamily="18" charset="0"/>
                                </a:rPr>
                                <m:t>𝒊</m:t>
                              </m:r>
                            </m:sub>
                          </m:sSub>
                        </m:e>
                      </m:nary>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1" name="Rectangle 10">
                <a:extLst>
                  <a:ext uri="{FF2B5EF4-FFF2-40B4-BE49-F238E27FC236}">
                    <a16:creationId xmlns:a16="http://schemas.microsoft.com/office/drawing/2014/main" id="{B48329D1-23A7-4F0C-BCE8-CD022B8360F7}"/>
                  </a:ext>
                </a:extLst>
              </p:cNvPr>
              <p:cNvSpPr>
                <a:spLocks noRot="1" noChangeAspect="1" noMove="1" noResize="1" noEditPoints="1" noAdjustHandles="1" noChangeArrowheads="1" noChangeShapeType="1" noTextEdit="1"/>
              </p:cNvSpPr>
              <p:nvPr/>
            </p:nvSpPr>
            <p:spPr>
              <a:xfrm>
                <a:off x="878294" y="1953549"/>
                <a:ext cx="2699265" cy="76309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58313820-2A1D-45BC-A0D4-D82DAFAB4053}"/>
                  </a:ext>
                </a:extLst>
              </p:cNvPr>
              <p:cNvSpPr/>
              <p:nvPr/>
            </p:nvSpPr>
            <p:spPr>
              <a:xfrm>
                <a:off x="925223" y="3998082"/>
                <a:ext cx="1795684" cy="369332"/>
              </a:xfrm>
              <a:prstGeom prst="rect">
                <a:avLst/>
              </a:prstGeom>
            </p:spPr>
            <p:txBody>
              <a:bodyPr wrap="none">
                <a:spAutoFit/>
              </a:bodyPr>
              <a:lstStyle/>
              <a:p>
                <a:pPr>
                  <a:lnSpc>
                    <a:spcPct val="100000"/>
                  </a:lnSpc>
                </a:pPr>
                <a14:m>
                  <m:oMath xmlns:m="http://schemas.openxmlformats.org/officeDocument/2006/math">
                    <m:r>
                      <a:rPr lang="en-US" b="1" i="0" smtClean="0">
                        <a:latin typeface="Cambria Math" panose="02040503050406030204" pitchFamily="18" charset="0"/>
                        <a:ea typeface="Cambria Math" panose="02040503050406030204" pitchFamily="18" charset="0"/>
                      </a:rPr>
                      <m:t>𝟏</m:t>
                    </m:r>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𝒂𝑪</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𝒃𝑫</m:t>
                    </m:r>
                    <m:r>
                      <a:rPr lang="en-US" b="1"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𝑬</m:t>
                    </m:r>
                  </m:oMath>
                </a14:m>
                <a:r>
                  <a:rPr lang="en-US" b="1" dirty="0">
                    <a:latin typeface="Cambria Math" panose="02040503050406030204" pitchFamily="18" charset="0"/>
                    <a:ea typeface="Cambria Math" panose="02040503050406030204" pitchFamily="18" charset="0"/>
                  </a:rPr>
                  <a:t> </a:t>
                </a:r>
              </a:p>
            </p:txBody>
          </p:sp>
        </mc:Choice>
        <mc:Fallback xmlns="">
          <p:sp>
            <p:nvSpPr>
              <p:cNvPr id="12" name="Rectangle 11">
                <a:extLst>
                  <a:ext uri="{FF2B5EF4-FFF2-40B4-BE49-F238E27FC236}">
                    <a16:creationId xmlns:a16="http://schemas.microsoft.com/office/drawing/2014/main" id="{58313820-2A1D-45BC-A0D4-D82DAFAB4053}"/>
                  </a:ext>
                </a:extLst>
              </p:cNvPr>
              <p:cNvSpPr>
                <a:spLocks noRot="1" noChangeAspect="1" noMove="1" noResize="1" noEditPoints="1" noAdjustHandles="1" noChangeArrowheads="1" noChangeShapeType="1" noTextEdit="1"/>
              </p:cNvSpPr>
              <p:nvPr/>
            </p:nvSpPr>
            <p:spPr>
              <a:xfrm>
                <a:off x="925223" y="3998082"/>
                <a:ext cx="1795684" cy="369332"/>
              </a:xfrm>
              <a:prstGeom prst="rect">
                <a:avLst/>
              </a:prstGeom>
              <a:blipFill>
                <a:blip r:embed="rId4"/>
                <a:stretch>
                  <a:fillRect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7B5F5B19-373C-45D9-9CF7-B4D2143A3375}"/>
                  </a:ext>
                </a:extLst>
              </p:cNvPr>
              <p:cNvSpPr/>
              <p:nvPr/>
            </p:nvSpPr>
            <p:spPr>
              <a:xfrm>
                <a:off x="925223" y="4458873"/>
                <a:ext cx="1944419" cy="369332"/>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𝟐</m:t>
                      </m:r>
                      <m:r>
                        <a:rPr lang="en-US" b="1" i="1" smtClean="0">
                          <a:solidFill>
                            <a:schemeClr val="tx1"/>
                          </a:solidFill>
                          <a:latin typeface="Cambria Math" panose="02040503050406030204" pitchFamily="18" charset="0"/>
                          <a:ea typeface="Cambria Math" panose="02040503050406030204" pitchFamily="18" charset="0"/>
                        </a:rPr>
                        <m:t>) </m:t>
                      </m:r>
                      <m:r>
                        <a:rPr lang="en-US" b="1" i="1" smtClean="0">
                          <a:solidFill>
                            <a:schemeClr val="tx1"/>
                          </a:solidFill>
                          <a:latin typeface="Cambria Math" panose="02040503050406030204" pitchFamily="18" charset="0"/>
                          <a:ea typeface="Cambria Math" panose="02040503050406030204" pitchFamily="18" charset="0"/>
                        </a:rPr>
                        <m:t>𝒂𝑫</m:t>
                      </m:r>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𝒃𝑵</m:t>
                      </m:r>
                      <m:r>
                        <a:rPr lang="en-US" b="1" i="1" smtClean="0">
                          <a:solidFill>
                            <a:schemeClr val="tx1"/>
                          </a:solidFill>
                          <a:latin typeface="Cambria Math" panose="02040503050406030204" pitchFamily="18" charset="0"/>
                          <a:ea typeface="Cambria Math" panose="02040503050406030204" pitchFamily="18" charset="0"/>
                        </a:rPr>
                        <m:t>=</m:t>
                      </m:r>
                      <m:r>
                        <a:rPr lang="en-US" b="1" i="1" smtClean="0">
                          <a:solidFill>
                            <a:schemeClr val="tx1"/>
                          </a:solidFill>
                          <a:latin typeface="Cambria Math" panose="02040503050406030204" pitchFamily="18" charset="0"/>
                          <a:ea typeface="Cambria Math" panose="02040503050406030204" pitchFamily="18" charset="0"/>
                        </a:rPr>
                        <m:t>𝑭</m:t>
                      </m:r>
                    </m:oMath>
                  </m:oMathPara>
                </a14:m>
                <a:endParaRPr lang="en-US" dirty="0">
                  <a:latin typeface="Cambria Math" panose="02040503050406030204" pitchFamily="18" charset="0"/>
                  <a:ea typeface="Cambria Math" panose="02040503050406030204" pitchFamily="18" charset="0"/>
                </a:endParaRPr>
              </a:p>
            </p:txBody>
          </p:sp>
        </mc:Choice>
        <mc:Fallback xmlns="">
          <p:sp>
            <p:nvSpPr>
              <p:cNvPr id="13" name="Rectangle 12">
                <a:extLst>
                  <a:ext uri="{FF2B5EF4-FFF2-40B4-BE49-F238E27FC236}">
                    <a16:creationId xmlns:a16="http://schemas.microsoft.com/office/drawing/2014/main" id="{7B5F5B19-373C-45D9-9CF7-B4D2143A3375}"/>
                  </a:ext>
                </a:extLst>
              </p:cNvPr>
              <p:cNvSpPr>
                <a:spLocks noRot="1" noChangeAspect="1" noMove="1" noResize="1" noEditPoints="1" noAdjustHandles="1" noChangeArrowheads="1" noChangeShapeType="1" noTextEdit="1"/>
              </p:cNvSpPr>
              <p:nvPr/>
            </p:nvSpPr>
            <p:spPr>
              <a:xfrm>
                <a:off x="925223" y="4458873"/>
                <a:ext cx="1944419" cy="369332"/>
              </a:xfrm>
              <a:prstGeom prst="rect">
                <a:avLst/>
              </a:prstGeom>
              <a:blipFill>
                <a:blip r:embed="rId5"/>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1D160E30-CA2A-4278-B74F-53AA7F88D320}"/>
                  </a:ext>
                </a:extLst>
              </p:cNvPr>
              <p:cNvSpPr/>
              <p:nvPr/>
            </p:nvSpPr>
            <p:spPr>
              <a:xfrm>
                <a:off x="5428317" y="1735565"/>
                <a:ext cx="1335366"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ea typeface="Cambria Math" panose="02040503050406030204" pitchFamily="18" charset="0"/>
                        </a:rPr>
                        <m:t> </m:t>
                      </m:r>
                      <m:r>
                        <a:rPr lang="en-US" b="1" i="0" smtClean="0">
                          <a:latin typeface="Cambria Math" panose="02040503050406030204" pitchFamily="18" charset="0"/>
                          <a:ea typeface="Cambria Math" panose="02040503050406030204" pitchFamily="18" charset="0"/>
                        </a:rPr>
                        <m:t>𝐂</m:t>
                      </m:r>
                      <m:r>
                        <a:rPr lang="en-US" b="1" i="0" smtClean="0">
                          <a:latin typeface="Cambria Math" panose="02040503050406030204" pitchFamily="18" charset="0"/>
                          <a:ea typeface="Cambria Math" panose="02040503050406030204" pitchFamily="18" charset="0"/>
                        </a:rPr>
                        <m:t>=</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up>
                              <m:r>
                                <a:rPr lang="en-US" b="1" i="1">
                                  <a:latin typeface="Cambria Math" panose="02040503050406030204" pitchFamily="18" charset="0"/>
                                  <a:ea typeface="Cambria Math" panose="02040503050406030204" pitchFamily="18" charset="0"/>
                                </a:rPr>
                                <m:t>𝟐</m:t>
                              </m:r>
                            </m:sup>
                          </m:sSubSup>
                        </m:e>
                      </m:nary>
                    </m:oMath>
                  </m:oMathPara>
                </a14:m>
                <a:endParaRPr lang="en-US" dirty="0"/>
              </a:p>
            </p:txBody>
          </p:sp>
        </mc:Choice>
        <mc:Fallback xmlns="">
          <p:sp>
            <p:nvSpPr>
              <p:cNvPr id="14" name="Rectangle 13">
                <a:extLst>
                  <a:ext uri="{FF2B5EF4-FFF2-40B4-BE49-F238E27FC236}">
                    <a16:creationId xmlns:a16="http://schemas.microsoft.com/office/drawing/2014/main" id="{1D160E30-CA2A-4278-B74F-53AA7F88D320}"/>
                  </a:ext>
                </a:extLst>
              </p:cNvPr>
              <p:cNvSpPr>
                <a:spLocks noRot="1" noChangeAspect="1" noMove="1" noResize="1" noEditPoints="1" noAdjustHandles="1" noChangeArrowheads="1" noChangeShapeType="1" noTextEdit="1"/>
              </p:cNvSpPr>
              <p:nvPr/>
            </p:nvSpPr>
            <p:spPr>
              <a:xfrm>
                <a:off x="5428317" y="1735565"/>
                <a:ext cx="1335366" cy="76309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C58237A8-DD56-4335-B12B-9EFA5A1F1A9E}"/>
                  </a:ext>
                </a:extLst>
              </p:cNvPr>
              <p:cNvSpPr/>
              <p:nvPr/>
            </p:nvSpPr>
            <p:spPr>
              <a:xfrm>
                <a:off x="6717291" y="1735565"/>
                <a:ext cx="1306512"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ea typeface="Cambria Math" panose="02040503050406030204" pitchFamily="18" charset="0"/>
                        </a:rPr>
                        <m:t> </m:t>
                      </m:r>
                      <m:r>
                        <a:rPr lang="en-US" b="1" i="0" smtClean="0">
                          <a:latin typeface="Cambria Math" panose="02040503050406030204" pitchFamily="18" charset="0"/>
                          <a:ea typeface="Cambria Math" panose="02040503050406030204" pitchFamily="18" charset="0"/>
                        </a:rPr>
                        <m:t>𝐃</m:t>
                      </m:r>
                      <m:r>
                        <a:rPr lang="en-US" b="1">
                          <a:latin typeface="Cambria Math" panose="02040503050406030204" pitchFamily="18" charset="0"/>
                          <a:ea typeface="Cambria Math" panose="02040503050406030204" pitchFamily="18" charset="0"/>
                        </a:rPr>
                        <m:t>=</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e>
                      </m:nary>
                    </m:oMath>
                  </m:oMathPara>
                </a14:m>
                <a:endParaRPr lang="en-US" dirty="0"/>
              </a:p>
            </p:txBody>
          </p:sp>
        </mc:Choice>
        <mc:Fallback xmlns="">
          <p:sp>
            <p:nvSpPr>
              <p:cNvPr id="15" name="Rectangle 14">
                <a:extLst>
                  <a:ext uri="{FF2B5EF4-FFF2-40B4-BE49-F238E27FC236}">
                    <a16:creationId xmlns:a16="http://schemas.microsoft.com/office/drawing/2014/main" id="{C58237A8-DD56-4335-B12B-9EFA5A1F1A9E}"/>
                  </a:ext>
                </a:extLst>
              </p:cNvPr>
              <p:cNvSpPr>
                <a:spLocks noRot="1" noChangeAspect="1" noMove="1" noResize="1" noEditPoints="1" noAdjustHandles="1" noChangeArrowheads="1" noChangeShapeType="1" noTextEdit="1"/>
              </p:cNvSpPr>
              <p:nvPr/>
            </p:nvSpPr>
            <p:spPr>
              <a:xfrm>
                <a:off x="6717291" y="1735565"/>
                <a:ext cx="1306512" cy="76309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Rectangle 15">
                <a:extLst>
                  <a:ext uri="{FF2B5EF4-FFF2-40B4-BE49-F238E27FC236}">
                    <a16:creationId xmlns:a16="http://schemas.microsoft.com/office/drawing/2014/main" id="{21E3C866-B3D2-4B19-BE1D-3D8A6E8F204E}"/>
                  </a:ext>
                </a:extLst>
              </p:cNvPr>
              <p:cNvSpPr/>
              <p:nvPr/>
            </p:nvSpPr>
            <p:spPr>
              <a:xfrm>
                <a:off x="7977411" y="1735565"/>
                <a:ext cx="1485984"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ea typeface="Cambria Math" panose="02040503050406030204" pitchFamily="18" charset="0"/>
                        </a:rPr>
                        <m:t> </m:t>
                      </m:r>
                      <m:r>
                        <a:rPr lang="en-US" b="1" i="0" smtClean="0">
                          <a:latin typeface="Cambria Math" panose="02040503050406030204" pitchFamily="18" charset="0"/>
                          <a:ea typeface="Cambria Math" panose="02040503050406030204" pitchFamily="18" charset="0"/>
                        </a:rPr>
                        <m:t>𝐄</m:t>
                      </m:r>
                      <m:r>
                        <a:rPr lang="en-US" b="1">
                          <a:latin typeface="Cambria Math" panose="02040503050406030204" pitchFamily="18" charset="0"/>
                          <a:ea typeface="Cambria Math" panose="02040503050406030204" pitchFamily="18" charset="0"/>
                        </a:rPr>
                        <m:t>=</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r>
                                <a:rPr lang="en-US" b="1" i="1">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e>
                      </m:nary>
                    </m:oMath>
                  </m:oMathPara>
                </a14:m>
                <a:endParaRPr lang="en-US" dirty="0"/>
              </a:p>
            </p:txBody>
          </p:sp>
        </mc:Choice>
        <mc:Fallback xmlns="">
          <p:sp>
            <p:nvSpPr>
              <p:cNvPr id="16" name="Rectangle 15">
                <a:extLst>
                  <a:ext uri="{FF2B5EF4-FFF2-40B4-BE49-F238E27FC236}">
                    <a16:creationId xmlns:a16="http://schemas.microsoft.com/office/drawing/2014/main" id="{21E3C866-B3D2-4B19-BE1D-3D8A6E8F204E}"/>
                  </a:ext>
                </a:extLst>
              </p:cNvPr>
              <p:cNvSpPr>
                <a:spLocks noRot="1" noChangeAspect="1" noMove="1" noResize="1" noEditPoints="1" noAdjustHandles="1" noChangeArrowheads="1" noChangeShapeType="1" noTextEdit="1"/>
              </p:cNvSpPr>
              <p:nvPr/>
            </p:nvSpPr>
            <p:spPr>
              <a:xfrm>
                <a:off x="7977411" y="1735565"/>
                <a:ext cx="1485984" cy="76309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6CDC7631-CDE5-43A0-9A46-6301A167A959}"/>
                  </a:ext>
                </a:extLst>
              </p:cNvPr>
              <p:cNvSpPr/>
              <p:nvPr/>
            </p:nvSpPr>
            <p:spPr>
              <a:xfrm>
                <a:off x="9463069" y="1735565"/>
                <a:ext cx="1274451"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smtClean="0">
                          <a:latin typeface="Cambria Math" panose="02040503050406030204" pitchFamily="18" charset="0"/>
                          <a:ea typeface="Cambria Math" panose="02040503050406030204" pitchFamily="18" charset="0"/>
                        </a:rPr>
                        <m:t> </m:t>
                      </m:r>
                      <m:r>
                        <a:rPr lang="en-US" b="1" i="0" smtClean="0">
                          <a:latin typeface="Cambria Math" panose="02040503050406030204" pitchFamily="18" charset="0"/>
                          <a:ea typeface="Cambria Math" panose="02040503050406030204" pitchFamily="18" charset="0"/>
                        </a:rPr>
                        <m:t>𝐅</m:t>
                      </m:r>
                      <m:r>
                        <a:rPr lang="en-US" b="1">
                          <a:latin typeface="Cambria Math" panose="02040503050406030204" pitchFamily="18" charset="0"/>
                          <a:ea typeface="Cambria Math" panose="02040503050406030204" pitchFamily="18" charset="0"/>
                        </a:rPr>
                        <m:t>=</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e>
                      </m:nary>
                    </m:oMath>
                  </m:oMathPara>
                </a14:m>
                <a:endParaRPr lang="en-US" dirty="0"/>
              </a:p>
            </p:txBody>
          </p:sp>
        </mc:Choice>
        <mc:Fallback xmlns="">
          <p:sp>
            <p:nvSpPr>
              <p:cNvPr id="19" name="Rectangle 18">
                <a:extLst>
                  <a:ext uri="{FF2B5EF4-FFF2-40B4-BE49-F238E27FC236}">
                    <a16:creationId xmlns:a16="http://schemas.microsoft.com/office/drawing/2014/main" id="{6CDC7631-CDE5-43A0-9A46-6301A167A959}"/>
                  </a:ext>
                </a:extLst>
              </p:cNvPr>
              <p:cNvSpPr>
                <a:spLocks noRot="1" noChangeAspect="1" noMove="1" noResize="1" noEditPoints="1" noAdjustHandles="1" noChangeArrowheads="1" noChangeShapeType="1" noTextEdit="1"/>
              </p:cNvSpPr>
              <p:nvPr/>
            </p:nvSpPr>
            <p:spPr>
              <a:xfrm>
                <a:off x="9463069" y="1735565"/>
                <a:ext cx="1274451" cy="7630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F5583D52-44DA-488C-A9C6-8340B6FDE521}"/>
                  </a:ext>
                </a:extLst>
              </p:cNvPr>
              <p:cNvSpPr/>
              <p:nvPr/>
            </p:nvSpPr>
            <p:spPr>
              <a:xfrm>
                <a:off x="3732872" y="3975287"/>
                <a:ext cx="2129109" cy="369332"/>
              </a:xfrm>
              <a:prstGeom prst="rect">
                <a:avLst/>
              </a:prstGeom>
            </p:spPr>
            <p:txBody>
              <a:bodyPr wrap="none">
                <a:spAutoFit/>
              </a:bodyPr>
              <a:lstStyle/>
              <a:p>
                <a:pPr>
                  <a:lnSpc>
                    <a:spcPct val="100000"/>
                  </a:lnSpc>
                </a:pPr>
                <a14:m>
                  <m:oMath xmlns:m="http://schemas.openxmlformats.org/officeDocument/2006/math">
                    <m:r>
                      <a:rPr lang="en-US" b="1" i="0" smtClean="0">
                        <a:latin typeface="Cambria Math" panose="02040503050406030204" pitchFamily="18" charset="0"/>
                        <a:ea typeface="Cambria Math" panose="02040503050406030204" pitchFamily="18" charset="0"/>
                      </a:rPr>
                      <m:t>𝟏</m:t>
                    </m:r>
                    <m:r>
                      <a:rPr lang="en-US" b="1" i="0"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𝑫</m:t>
                    </m:r>
                    <m:r>
                      <a:rPr lang="en-US" b="1"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𝒂𝑪</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𝒃𝑫</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𝑬</m:t>
                    </m:r>
                    <m:r>
                      <a:rPr lang="en-US" b="1" i="1" smtClean="0">
                        <a:latin typeface="Cambria Math" panose="02040503050406030204" pitchFamily="18" charset="0"/>
                        <a:ea typeface="Cambria Math" panose="02040503050406030204" pitchFamily="18" charset="0"/>
                      </a:rPr>
                      <m:t>]</m:t>
                    </m:r>
                  </m:oMath>
                </a14:m>
                <a:r>
                  <a:rPr lang="en-US" b="1" dirty="0">
                    <a:latin typeface="Cambria Math" panose="02040503050406030204" pitchFamily="18" charset="0"/>
                    <a:ea typeface="Cambria Math" panose="02040503050406030204" pitchFamily="18" charset="0"/>
                  </a:rPr>
                  <a:t> </a:t>
                </a:r>
              </a:p>
            </p:txBody>
          </p:sp>
        </mc:Choice>
        <mc:Fallback xmlns="">
          <p:sp>
            <p:nvSpPr>
              <p:cNvPr id="21" name="Rectangle 20">
                <a:extLst>
                  <a:ext uri="{FF2B5EF4-FFF2-40B4-BE49-F238E27FC236}">
                    <a16:creationId xmlns:a16="http://schemas.microsoft.com/office/drawing/2014/main" id="{F5583D52-44DA-488C-A9C6-8340B6FDE521}"/>
                  </a:ext>
                </a:extLst>
              </p:cNvPr>
              <p:cNvSpPr>
                <a:spLocks noRot="1" noChangeAspect="1" noMove="1" noResize="1" noEditPoints="1" noAdjustHandles="1" noChangeArrowheads="1" noChangeShapeType="1" noTextEdit="1"/>
              </p:cNvSpPr>
              <p:nvPr/>
            </p:nvSpPr>
            <p:spPr>
              <a:xfrm>
                <a:off x="3732872" y="3975287"/>
                <a:ext cx="2129109" cy="369332"/>
              </a:xfrm>
              <a:prstGeom prst="rect">
                <a:avLst/>
              </a:prstGeom>
              <a:blipFill>
                <a:blip r:embed="rId10"/>
                <a:stretch>
                  <a:fillRect b="-1639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A758D49E-F7F4-4CBD-8C04-D6D0B98838E2}"/>
                  </a:ext>
                </a:extLst>
              </p:cNvPr>
              <p:cNvSpPr/>
              <p:nvPr/>
            </p:nvSpPr>
            <p:spPr>
              <a:xfrm>
                <a:off x="3732872" y="4436078"/>
                <a:ext cx="2481132" cy="369332"/>
              </a:xfrm>
              <a:prstGeom prst="rect">
                <a:avLst/>
              </a:prstGeom>
            </p:spPr>
            <p:txBody>
              <a:bodyPr wrap="square">
                <a:spAutoFit/>
              </a:bodyPr>
              <a:lstStyle/>
              <a:p>
                <a14:m>
                  <m:oMath xmlns:m="http://schemas.openxmlformats.org/officeDocument/2006/math">
                    <m:r>
                      <a:rPr lang="en-US" b="1" i="1" smtClean="0">
                        <a:solidFill>
                          <a:schemeClr val="tx1"/>
                        </a:solidFill>
                        <a:latin typeface="Cambria Math" panose="02040503050406030204" pitchFamily="18" charset="0"/>
                        <a:ea typeface="Cambria Math" panose="02040503050406030204" pitchFamily="18" charset="0"/>
                      </a:rPr>
                      <m:t>𝟐</m:t>
                    </m:r>
                    <m:r>
                      <a:rPr lang="en-US" b="1" i="1" smtClean="0">
                        <a:solidFill>
                          <a:schemeClr val="tx1"/>
                        </a:solidFill>
                        <a:latin typeface="Cambria Math" panose="02040503050406030204" pitchFamily="18" charset="0"/>
                        <a:ea typeface="Cambria Math" panose="02040503050406030204" pitchFamily="18" charset="0"/>
                      </a:rPr>
                      <m:t>) −</m:t>
                    </m:r>
                    <m:r>
                      <a:rPr lang="en-US" b="1" i="1" smtClean="0">
                        <a:solidFill>
                          <a:schemeClr val="tx1"/>
                        </a:solidFill>
                        <a:latin typeface="Cambria Math" panose="02040503050406030204" pitchFamily="18" charset="0"/>
                        <a:ea typeface="Cambria Math" panose="02040503050406030204" pitchFamily="18" charset="0"/>
                      </a:rPr>
                      <m:t>𝑪</m:t>
                    </m:r>
                    <m:r>
                      <a:rPr lang="en-US" b="1" i="1" smtClean="0">
                        <a:solidFill>
                          <a:schemeClr val="tx1"/>
                        </a:solidFill>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𝒂𝑫</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𝒃𝑵</m:t>
                    </m:r>
                    <m:r>
                      <a:rPr lang="en-US" b="1" i="1">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𝑭</m:t>
                    </m:r>
                  </m:oMath>
                </a14:m>
                <a:r>
                  <a:rPr lang="en-US" dirty="0">
                    <a:latin typeface="Cambria Math" panose="02040503050406030204" pitchFamily="18" charset="0"/>
                    <a:ea typeface="Cambria Math" panose="02040503050406030204" pitchFamily="18" charset="0"/>
                  </a:rPr>
                  <a:t>]</a:t>
                </a:r>
              </a:p>
            </p:txBody>
          </p:sp>
        </mc:Choice>
        <mc:Fallback xmlns="">
          <p:sp>
            <p:nvSpPr>
              <p:cNvPr id="22" name="Rectangle 21">
                <a:extLst>
                  <a:ext uri="{FF2B5EF4-FFF2-40B4-BE49-F238E27FC236}">
                    <a16:creationId xmlns:a16="http://schemas.microsoft.com/office/drawing/2014/main" id="{A758D49E-F7F4-4CBD-8C04-D6D0B98838E2}"/>
                  </a:ext>
                </a:extLst>
              </p:cNvPr>
              <p:cNvSpPr>
                <a:spLocks noRot="1" noChangeAspect="1" noMove="1" noResize="1" noEditPoints="1" noAdjustHandles="1" noChangeArrowheads="1" noChangeShapeType="1" noTextEdit="1"/>
              </p:cNvSpPr>
              <p:nvPr/>
            </p:nvSpPr>
            <p:spPr>
              <a:xfrm>
                <a:off x="3732872" y="4436078"/>
                <a:ext cx="2481132" cy="369332"/>
              </a:xfrm>
              <a:prstGeom prst="rect">
                <a:avLst/>
              </a:prstGeom>
              <a:blipFill>
                <a:blip r:embed="rId11"/>
                <a:stretch>
                  <a:fillRect t="-11667" b="-2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0CEDA355-AD8B-4D99-AB30-B888CE460217}"/>
                  </a:ext>
                </a:extLst>
              </p:cNvPr>
              <p:cNvSpPr/>
              <p:nvPr/>
            </p:nvSpPr>
            <p:spPr>
              <a:xfrm>
                <a:off x="6912418" y="3375595"/>
                <a:ext cx="2780248" cy="17543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sSup>
                        <m:sSupPr>
                          <m:ctrlPr>
                            <a:rPr lang="en-US" b="0" i="1" smtClean="0">
                              <a:latin typeface="Cambria Math" panose="02040503050406030204" pitchFamily="18" charset="0"/>
                            </a:rPr>
                          </m:ctrlPr>
                        </m:sSupPr>
                        <m:e>
                          <m:r>
                            <a:rPr lang="en-US" i="1">
                              <a:latin typeface="Cambria Math" panose="02040503050406030204" pitchFamily="18" charset="0"/>
                            </a:rPr>
                            <m:t>𝐷</m:t>
                          </m:r>
                        </m:e>
                        <m:sup>
                          <m:r>
                            <a:rPr lang="en-US" b="0" i="1" smtClean="0">
                              <a:latin typeface="Cambria Math" panose="02040503050406030204" pitchFamily="18" charset="0"/>
                            </a:rPr>
                            <m:t>2</m:t>
                          </m:r>
                        </m:sup>
                      </m:sSup>
                      <m:r>
                        <a:rPr lang="en-US" b="0" i="1" smtClean="0">
                          <a:latin typeface="Cambria Math" panose="02040503050406030204" pitchFamily="18" charset="0"/>
                        </a:rPr>
                        <m:t> −</m:t>
                      </m:r>
                      <m:r>
                        <a:rPr lang="en-US" b="0" i="1" smtClean="0">
                          <a:latin typeface="Cambria Math" panose="02040503050406030204" pitchFamily="18" charset="0"/>
                        </a:rPr>
                        <m:t>𝑏𝑁𝐶</m:t>
                      </m:r>
                      <m:r>
                        <a:rPr lang="en-US" b="0" i="1" smtClean="0">
                          <a:latin typeface="Cambria Math" panose="02040503050406030204" pitchFamily="18" charset="0"/>
                        </a:rPr>
                        <m:t>=</m:t>
                      </m:r>
                      <m:r>
                        <a:rPr lang="en-US" b="0" i="1" smtClean="0">
                          <a:latin typeface="Cambria Math" panose="02040503050406030204" pitchFamily="18" charset="0"/>
                        </a:rPr>
                        <m:t>𝐷𝐸</m:t>
                      </m:r>
                      <m:r>
                        <a:rPr lang="en-US" b="0" i="1" smtClean="0">
                          <a:latin typeface="Cambria Math" panose="02040503050406030204" pitchFamily="18" charset="0"/>
                        </a:rPr>
                        <m:t> −</m:t>
                      </m:r>
                      <m:r>
                        <a:rPr lang="en-US" b="0" i="1" smtClean="0">
                          <a:latin typeface="Cambria Math" panose="02040503050406030204" pitchFamily="18" charset="0"/>
                        </a:rPr>
                        <m:t>𝐶𝐹</m:t>
                      </m:r>
                    </m:oMath>
                    <m:oMath xmlns:m="http://schemas.openxmlformats.org/officeDocument/2006/math">
                      <m:r>
                        <a:rPr lang="en-US" b="0" i="1" smtClean="0">
                          <a:latin typeface="Cambria Math" panose="02040503050406030204" pitchFamily="18" charset="0"/>
                        </a:rPr>
                        <m:t>𝑏</m:t>
                      </m:r>
                      <m:d>
                        <m:dPr>
                          <m:ctrlPr>
                            <a:rPr lang="en-US" b="0" i="1" smtClean="0">
                              <a:latin typeface="Cambria Math" panose="02040503050406030204" pitchFamily="18" charset="0"/>
                            </a:rPr>
                          </m:ctrlPr>
                        </m:dPr>
                        <m:e>
                          <m:sSup>
                            <m:sSupPr>
                              <m:ctrlPr>
                                <a:rPr lang="en-US" i="1">
                                  <a:latin typeface="Cambria Math" panose="02040503050406030204" pitchFamily="18" charset="0"/>
                                </a:rPr>
                              </m:ctrlPr>
                            </m:sSupPr>
                            <m:e>
                              <m:r>
                                <a:rPr lang="en-US" i="1">
                                  <a:latin typeface="Cambria Math" panose="02040503050406030204" pitchFamily="18" charset="0"/>
                                </a:rPr>
                                <m:t>𝐷</m:t>
                              </m:r>
                            </m:e>
                            <m:sup>
                              <m:r>
                                <a:rPr lang="en-US" i="1">
                                  <a:latin typeface="Cambria Math" panose="02040503050406030204" pitchFamily="18" charset="0"/>
                                </a:rPr>
                                <m:t>2</m:t>
                              </m:r>
                            </m:sup>
                          </m:sSup>
                          <m:r>
                            <a:rPr lang="en-US" b="0" i="1" smtClean="0">
                              <a:latin typeface="Cambria Math" panose="02040503050406030204" pitchFamily="18" charset="0"/>
                            </a:rPr>
                            <m:t>−</m:t>
                          </m:r>
                          <m:r>
                            <a:rPr lang="en-US" b="0" i="1" smtClean="0">
                              <a:latin typeface="Cambria Math" panose="02040503050406030204" pitchFamily="18" charset="0"/>
                            </a:rPr>
                            <m:t>𝑁𝐶</m:t>
                          </m:r>
                        </m:e>
                      </m:d>
                      <m:r>
                        <a:rPr lang="en-US" b="0" i="1" smtClean="0">
                          <a:latin typeface="Cambria Math" panose="02040503050406030204" pitchFamily="18" charset="0"/>
                        </a:rPr>
                        <m:t>=</m:t>
                      </m:r>
                      <m:r>
                        <a:rPr lang="en-US" i="1">
                          <a:latin typeface="Cambria Math" panose="02040503050406030204" pitchFamily="18" charset="0"/>
                        </a:rPr>
                        <m:t>𝐷𝐸</m:t>
                      </m:r>
                      <m:r>
                        <a:rPr lang="en-US" i="1">
                          <a:latin typeface="Cambria Math" panose="02040503050406030204" pitchFamily="18" charset="0"/>
                        </a:rPr>
                        <m:t> −</m:t>
                      </m:r>
                      <m:r>
                        <a:rPr lang="en-US" i="1">
                          <a:latin typeface="Cambria Math" panose="02040503050406030204" pitchFamily="18" charset="0"/>
                        </a:rPr>
                        <m:t>𝐶𝐹</m:t>
                      </m:r>
                    </m:oMath>
                  </m:oMathPara>
                </a14:m>
                <a:br>
                  <a:rPr lang="en-US" b="0" i="1" dirty="0">
                    <a:latin typeface="Cambria Math" panose="02040503050406030204" pitchFamily="18" charset="0"/>
                  </a:rPr>
                </a:br>
                <a:br>
                  <a:rPr lang="en-US" b="0" i="1" dirty="0">
                    <a:latin typeface="Cambria Math" panose="02040503050406030204" pitchFamily="18" charset="0"/>
                  </a:rPr>
                </a:br>
                <a:endParaRPr lang="en-US" b="0" i="1" dirty="0">
                  <a:latin typeface="Cambria Math" panose="02040503050406030204" pitchFamily="18" charset="0"/>
                </a:endParaRPr>
              </a:p>
              <a:p>
                <a:pPr/>
                <a:br>
                  <a:rPr lang="en-US" b="0" i="1" dirty="0">
                    <a:latin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 </m:t>
                      </m:r>
                    </m:oMath>
                  </m:oMathPara>
                </a14:m>
                <a:endParaRPr lang="en-US" dirty="0"/>
              </a:p>
            </p:txBody>
          </p:sp>
        </mc:Choice>
        <mc:Fallback xmlns="">
          <p:sp>
            <p:nvSpPr>
              <p:cNvPr id="26" name="Rectangle 25">
                <a:extLst>
                  <a:ext uri="{FF2B5EF4-FFF2-40B4-BE49-F238E27FC236}">
                    <a16:creationId xmlns:a16="http://schemas.microsoft.com/office/drawing/2014/main" id="{0CEDA355-AD8B-4D99-AB30-B888CE460217}"/>
                  </a:ext>
                </a:extLst>
              </p:cNvPr>
              <p:cNvSpPr>
                <a:spLocks noRot="1" noChangeAspect="1" noMove="1" noResize="1" noEditPoints="1" noAdjustHandles="1" noChangeArrowheads="1" noChangeShapeType="1" noTextEdit="1"/>
              </p:cNvSpPr>
              <p:nvPr/>
            </p:nvSpPr>
            <p:spPr>
              <a:xfrm>
                <a:off x="6912418" y="3375595"/>
                <a:ext cx="2780248" cy="1754326"/>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14893A1-8D0A-4C5B-B203-E6453A2473E8}"/>
                  </a:ext>
                </a:extLst>
              </p:cNvPr>
              <p:cNvSpPr/>
              <p:nvPr/>
            </p:nvSpPr>
            <p:spPr>
              <a:xfrm>
                <a:off x="7031686" y="4906100"/>
                <a:ext cx="2903551" cy="7423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𝑏</m:t>
                      </m:r>
                      <m:r>
                        <a:rPr lang="en-US" i="1" smtClean="0">
                          <a:latin typeface="Cambria Math" panose="02040503050406030204" pitchFamily="18" charset="0"/>
                        </a:rPr>
                        <m:t>=</m:t>
                      </m:r>
                      <m:f>
                        <m:fPr>
                          <m:ctrlPr>
                            <a:rPr lang="en-US" i="1">
                              <a:latin typeface="Cambria Math" panose="02040503050406030204" pitchFamily="18" charset="0"/>
                            </a:rPr>
                          </m:ctrlPr>
                        </m:fPr>
                        <m:num>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r>
                                        <a:rPr lang="en-US" b="1" i="1">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e>
                              </m:nary>
                            </m:e>
                          </m:nary>
                          <m:r>
                            <a:rPr lang="en-US" b="1" i="1">
                              <a:latin typeface="Cambria Math" panose="02040503050406030204" pitchFamily="18" charset="0"/>
                              <a:ea typeface="Cambria Math" panose="02040503050406030204" pitchFamily="18" charset="0"/>
                            </a:rPr>
                            <m:t>−</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up>
                                  <m:r>
                                    <a:rPr lang="en-US" b="1" i="1">
                                      <a:latin typeface="Cambria Math" panose="02040503050406030204" pitchFamily="18" charset="0"/>
                                      <a:ea typeface="Cambria Math" panose="02040503050406030204" pitchFamily="18" charset="0"/>
                                    </a:rPr>
                                    <m:t>𝟐</m:t>
                                  </m:r>
                                </m:sup>
                              </m:sSubSup>
                            </m:e>
                          </m:nary>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e>
                          </m:nary>
                        </m:num>
                        <m:den>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e>
                          </m:nary>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e>
                          </m:nary>
                          <m:r>
                            <a:rPr lang="en-US" b="0" i="1" smtClean="0">
                              <a:latin typeface="Cambria Math" panose="02040503050406030204" pitchFamily="18" charset="0"/>
                              <a:ea typeface="Cambria Math" panose="02040503050406030204" pitchFamily="18" charset="0"/>
                            </a:rPr>
                            <m:t>−</m:t>
                          </m:r>
                          <m:r>
                            <a:rPr lang="en-US" b="1" i="1" smtClean="0">
                              <a:latin typeface="Cambria Math" panose="02040503050406030204" pitchFamily="18" charset="0"/>
                              <a:ea typeface="Cambria Math" panose="02040503050406030204" pitchFamily="18" charset="0"/>
                            </a:rPr>
                            <m:t>𝑵</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up>
                                  <m:r>
                                    <a:rPr lang="en-US" b="1" i="1">
                                      <a:latin typeface="Cambria Math" panose="02040503050406030204" pitchFamily="18" charset="0"/>
                                      <a:ea typeface="Cambria Math" panose="02040503050406030204" pitchFamily="18" charset="0"/>
                                    </a:rPr>
                                    <m:t>𝟐</m:t>
                                  </m:r>
                                </m:sup>
                              </m:sSubSup>
                            </m:e>
                          </m:nary>
                        </m:den>
                      </m:f>
                    </m:oMath>
                  </m:oMathPara>
                </a14:m>
                <a:endParaRPr lang="en-US" dirty="0"/>
              </a:p>
            </p:txBody>
          </p:sp>
        </mc:Choice>
        <mc:Fallback xmlns="">
          <p:sp>
            <p:nvSpPr>
              <p:cNvPr id="27" name="Rectangle 26">
                <a:extLst>
                  <a:ext uri="{FF2B5EF4-FFF2-40B4-BE49-F238E27FC236}">
                    <a16:creationId xmlns:a16="http://schemas.microsoft.com/office/drawing/2014/main" id="{C14893A1-8D0A-4C5B-B203-E6453A2473E8}"/>
                  </a:ext>
                </a:extLst>
              </p:cNvPr>
              <p:cNvSpPr>
                <a:spLocks noRot="1" noChangeAspect="1" noMove="1" noResize="1" noEditPoints="1" noAdjustHandles="1" noChangeArrowheads="1" noChangeShapeType="1" noTextEdit="1"/>
              </p:cNvSpPr>
              <p:nvPr/>
            </p:nvSpPr>
            <p:spPr>
              <a:xfrm>
                <a:off x="7031686" y="4906100"/>
                <a:ext cx="2903551" cy="74231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E58FF7CA-C83B-435A-8C80-FF1C544B7FB2}"/>
                  </a:ext>
                </a:extLst>
              </p:cNvPr>
              <p:cNvSpPr/>
              <p:nvPr/>
            </p:nvSpPr>
            <p:spPr>
              <a:xfrm>
                <a:off x="6991930" y="4097630"/>
                <a:ext cx="1597617" cy="612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𝑏</m:t>
                      </m:r>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𝐷𝐸</m:t>
                          </m:r>
                          <m:r>
                            <a:rPr lang="en-US" i="1">
                              <a:latin typeface="Cambria Math" panose="02040503050406030204" pitchFamily="18" charset="0"/>
                            </a:rPr>
                            <m:t> −</m:t>
                          </m:r>
                          <m:r>
                            <a:rPr lang="en-US" i="1">
                              <a:latin typeface="Cambria Math" panose="02040503050406030204" pitchFamily="18" charset="0"/>
                            </a:rPr>
                            <m:t>𝐶𝐹</m:t>
                          </m:r>
                        </m:num>
                        <m:den>
                          <m:sSup>
                            <m:sSupPr>
                              <m:ctrlPr>
                                <a:rPr lang="en-US" i="1">
                                  <a:latin typeface="Cambria Math" panose="02040503050406030204" pitchFamily="18" charset="0"/>
                                </a:rPr>
                              </m:ctrlPr>
                            </m:sSupPr>
                            <m:e>
                              <m:r>
                                <a:rPr lang="en-US" i="1">
                                  <a:latin typeface="Cambria Math" panose="02040503050406030204" pitchFamily="18" charset="0"/>
                                </a:rPr>
                                <m:t>𝐷</m:t>
                              </m:r>
                            </m:e>
                            <m:sup>
                              <m:r>
                                <a:rPr lang="en-US" i="1">
                                  <a:latin typeface="Cambria Math" panose="02040503050406030204" pitchFamily="18" charset="0"/>
                                </a:rPr>
                                <m:t>2</m:t>
                              </m:r>
                            </m:sup>
                          </m:sSup>
                          <m:r>
                            <a:rPr lang="en-US" i="1">
                              <a:latin typeface="Cambria Math" panose="02040503050406030204" pitchFamily="18" charset="0"/>
                            </a:rPr>
                            <m:t>−</m:t>
                          </m:r>
                          <m:r>
                            <a:rPr lang="en-US" i="1">
                              <a:latin typeface="Cambria Math" panose="02040503050406030204" pitchFamily="18" charset="0"/>
                            </a:rPr>
                            <m:t>𝑁𝐶</m:t>
                          </m:r>
                        </m:den>
                      </m:f>
                    </m:oMath>
                  </m:oMathPara>
                </a14:m>
                <a:endParaRPr lang="en-US" dirty="0"/>
              </a:p>
            </p:txBody>
          </p:sp>
        </mc:Choice>
        <mc:Fallback xmlns="">
          <p:sp>
            <p:nvSpPr>
              <p:cNvPr id="28" name="Rectangle 27">
                <a:extLst>
                  <a:ext uri="{FF2B5EF4-FFF2-40B4-BE49-F238E27FC236}">
                    <a16:creationId xmlns:a16="http://schemas.microsoft.com/office/drawing/2014/main" id="{E58FF7CA-C83B-435A-8C80-FF1C544B7FB2}"/>
                  </a:ext>
                </a:extLst>
              </p:cNvPr>
              <p:cNvSpPr>
                <a:spLocks noRot="1" noChangeAspect="1" noMove="1" noResize="1" noEditPoints="1" noAdjustHandles="1" noChangeArrowheads="1" noChangeShapeType="1" noTextEdit="1"/>
              </p:cNvSpPr>
              <p:nvPr/>
            </p:nvSpPr>
            <p:spPr>
              <a:xfrm>
                <a:off x="6991930" y="4097630"/>
                <a:ext cx="1597617" cy="6127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20643728-D041-4A19-9058-40EBB028D6F9}"/>
                  </a:ext>
                </a:extLst>
              </p:cNvPr>
              <p:cNvSpPr/>
              <p:nvPr/>
            </p:nvSpPr>
            <p:spPr>
              <a:xfrm>
                <a:off x="878293" y="5871535"/>
                <a:ext cx="6568593" cy="369332"/>
              </a:xfrm>
              <a:prstGeom prst="rect">
                <a:avLst/>
              </a:prstGeom>
            </p:spPr>
            <p:txBody>
              <a:bodyPr wrap="none">
                <a:spAutoFit/>
              </a:bodyPr>
              <a:lstStyle/>
              <a:p>
                <a:r>
                  <a:rPr lang="en-US" dirty="0"/>
                  <a:t>By a similar method you can derive </a:t>
                </a:r>
                <a14:m>
                  <m:oMath xmlns:m="http://schemas.openxmlformats.org/officeDocument/2006/math">
                    <m:r>
                      <a:rPr lang="en-US" b="1" i="1">
                        <a:latin typeface="Cambria Math" panose="02040503050406030204" pitchFamily="18" charset="0"/>
                        <a:ea typeface="Cambria Math" panose="02040503050406030204" pitchFamily="18" charset="0"/>
                      </a:rPr>
                      <m:t>𝒂</m:t>
                    </m:r>
                  </m:oMath>
                </a14:m>
                <a:r>
                  <a:rPr lang="en-US" dirty="0"/>
                  <a:t> solution. Try it as an exercise! </a:t>
                </a:r>
              </a:p>
            </p:txBody>
          </p:sp>
        </mc:Choice>
        <mc:Fallback xmlns="">
          <p:sp>
            <p:nvSpPr>
              <p:cNvPr id="29" name="Rectangle 28">
                <a:extLst>
                  <a:ext uri="{FF2B5EF4-FFF2-40B4-BE49-F238E27FC236}">
                    <a16:creationId xmlns:a16="http://schemas.microsoft.com/office/drawing/2014/main" id="{20643728-D041-4A19-9058-40EBB028D6F9}"/>
                  </a:ext>
                </a:extLst>
              </p:cNvPr>
              <p:cNvSpPr>
                <a:spLocks noRot="1" noChangeAspect="1" noMove="1" noResize="1" noEditPoints="1" noAdjustHandles="1" noChangeArrowheads="1" noChangeShapeType="1" noTextEdit="1"/>
              </p:cNvSpPr>
              <p:nvPr/>
            </p:nvSpPr>
            <p:spPr>
              <a:xfrm>
                <a:off x="878293" y="5871535"/>
                <a:ext cx="6568593" cy="369332"/>
              </a:xfrm>
              <a:prstGeom prst="rect">
                <a:avLst/>
              </a:prstGeom>
              <a:blipFill>
                <a:blip r:embed="rId15"/>
                <a:stretch>
                  <a:fillRect l="-742"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438667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54691"/>
            <a:ext cx="10058400" cy="852488"/>
          </a:xfrm>
        </p:spPr>
        <p:txBody>
          <a:bodyPr>
            <a:normAutofit/>
          </a:bodyPr>
          <a:lstStyle/>
          <a:p>
            <a:r>
              <a:rPr lang="en-US" sz="4400" dirty="0"/>
              <a:t>Linear Regression – LSR Solution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BFB4C174-EAE0-434E-A2AA-DDCED7C7E922}"/>
                  </a:ext>
                </a:extLst>
              </p:cNvPr>
              <p:cNvSpPr/>
              <p:nvPr/>
            </p:nvSpPr>
            <p:spPr>
              <a:xfrm>
                <a:off x="878294" y="1007179"/>
                <a:ext cx="2506007" cy="369332"/>
              </a:xfrm>
              <a:prstGeom prst="rect">
                <a:avLst/>
              </a:prstGeom>
            </p:spPr>
            <p:txBody>
              <a:bodyPr wrap="none">
                <a:spAutoFit/>
              </a:bodyPr>
              <a:lstStyle/>
              <a:p>
                <a:r>
                  <a:rPr lang="en-US" dirty="0"/>
                  <a:t>The solution for </a:t>
                </a:r>
                <a14:m>
                  <m:oMath xmlns:m="http://schemas.openxmlformats.org/officeDocument/2006/math">
                    <m:r>
                      <a:rPr lang="en-US" b="1" i="1">
                        <a:latin typeface="Cambria Math" panose="02040503050406030204" pitchFamily="18" charset="0"/>
                        <a:ea typeface="Cambria Math" panose="02040503050406030204" pitchFamily="18" charset="0"/>
                      </a:rPr>
                      <m:t>𝒂</m:t>
                    </m:r>
                  </m:oMath>
                </a14:m>
                <a:r>
                  <a:rPr lang="en-US" dirty="0"/>
                  <a:t> and </a:t>
                </a:r>
                <a14:m>
                  <m:oMath xmlns:m="http://schemas.openxmlformats.org/officeDocument/2006/math">
                    <m:r>
                      <a:rPr lang="en-US" b="1" i="1">
                        <a:latin typeface="Cambria Math" panose="02040503050406030204" pitchFamily="18" charset="0"/>
                      </a:rPr>
                      <m:t>𝒃</m:t>
                    </m:r>
                  </m:oMath>
                </a14:m>
                <a:r>
                  <a:rPr lang="en-US" dirty="0"/>
                  <a:t> </a:t>
                </a:r>
              </a:p>
            </p:txBody>
          </p:sp>
        </mc:Choice>
        <mc:Fallback xmlns="">
          <p:sp>
            <p:nvSpPr>
              <p:cNvPr id="5" name="Rectangle 4">
                <a:extLst>
                  <a:ext uri="{FF2B5EF4-FFF2-40B4-BE49-F238E27FC236}">
                    <a16:creationId xmlns:a16="http://schemas.microsoft.com/office/drawing/2014/main" id="{BFB4C174-EAE0-434E-A2AA-DDCED7C7E922}"/>
                  </a:ext>
                </a:extLst>
              </p:cNvPr>
              <p:cNvSpPr>
                <a:spLocks noRot="1" noChangeAspect="1" noMove="1" noResize="1" noEditPoints="1" noAdjustHandles="1" noChangeArrowheads="1" noChangeShapeType="1" noTextEdit="1"/>
              </p:cNvSpPr>
              <p:nvPr/>
            </p:nvSpPr>
            <p:spPr>
              <a:xfrm>
                <a:off x="878294" y="1007179"/>
                <a:ext cx="2506007" cy="369332"/>
              </a:xfrm>
              <a:prstGeom prst="rect">
                <a:avLst/>
              </a:prstGeom>
              <a:blipFill>
                <a:blip r:embed="rId2"/>
                <a:stretch>
                  <a:fillRect l="-194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C14893A1-8D0A-4C5B-B203-E6453A2473E8}"/>
                  </a:ext>
                </a:extLst>
              </p:cNvPr>
              <p:cNvSpPr/>
              <p:nvPr/>
            </p:nvSpPr>
            <p:spPr>
              <a:xfrm>
                <a:off x="4109580" y="1579705"/>
                <a:ext cx="2912913" cy="8040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1" i="1" smtClean="0">
                          <a:latin typeface="Cambria Math" panose="02040503050406030204" pitchFamily="18" charset="0"/>
                        </a:rPr>
                        <m:t>=</m:t>
                      </m:r>
                      <m:f>
                        <m:fPr>
                          <m:ctrlPr>
                            <a:rPr lang="en-US" b="1" i="1">
                              <a:latin typeface="Cambria Math" panose="02040503050406030204" pitchFamily="18" charset="0"/>
                            </a:rPr>
                          </m:ctrlPr>
                        </m:fPr>
                        <m:num>
                          <m:nary>
                            <m:naryPr>
                              <m:chr m:val="∑"/>
                              <m:subHide m:val="on"/>
                              <m:supHide m:val="on"/>
                              <m:ctrlPr>
                                <a:rPr lang="en-US" b="1" i="1">
                                  <a:latin typeface="Cambria Math" panose="02040503050406030204" pitchFamily="18" charset="0"/>
                                  <a:ea typeface="Cambria Math" panose="02040503050406030204" pitchFamily="18" charset="0"/>
                                </a:rPr>
                              </m:ctrlPr>
                            </m:naryPr>
                            <m:sub/>
                            <m:sup/>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up>
                                  <m:r>
                                    <a:rPr lang="en-US" b="1" i="1">
                                      <a:latin typeface="Cambria Math" panose="02040503050406030204" pitchFamily="18" charset="0"/>
                                      <a:ea typeface="Cambria Math" panose="02040503050406030204" pitchFamily="18" charset="0"/>
                                    </a:rPr>
                                    <m:t>𝟐</m:t>
                                  </m:r>
                                </m:sup>
                              </m:sSubSup>
                            </m:e>
                          </m:nary>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e>
                          </m:nary>
                          <m:r>
                            <a:rPr lang="en-US" b="1" i="1" smtClean="0">
                              <a:latin typeface="Cambria Math" panose="02040503050406030204" pitchFamily="18" charset="0"/>
                            </a:rPr>
                            <m:t>−</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r>
                                        <a:rPr lang="en-US" b="1" i="1">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e>
                              </m:nary>
                            </m:e>
                          </m:nary>
                        </m:num>
                        <m:den>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𝑵</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up>
                                      <m:r>
                                        <a:rPr lang="en-US" b="1" i="1">
                                          <a:latin typeface="Cambria Math" panose="02040503050406030204" pitchFamily="18" charset="0"/>
                                          <a:ea typeface="Cambria Math" panose="02040503050406030204" pitchFamily="18" charset="0"/>
                                        </a:rPr>
                                        <m:t>𝟐</m:t>
                                      </m:r>
                                    </m:sup>
                                  </m:sSubSup>
                                </m:e>
                              </m:nary>
                              <m:r>
                                <a:rPr lang="en-US" b="1" i="1">
                                  <a:latin typeface="Cambria Math" panose="02040503050406030204" pitchFamily="18" charset="0"/>
                                  <a:ea typeface="Cambria Math" panose="02040503050406030204" pitchFamily="18" charset="0"/>
                                </a:rPr>
                                <m:t>−(</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r>
                                    <a:rPr lang="en-US" b="1" i="1">
                                      <a:latin typeface="Cambria Math" panose="02040503050406030204" pitchFamily="18" charset="0"/>
                                      <a:ea typeface="Cambria Math" panose="02040503050406030204" pitchFamily="18" charset="0"/>
                                    </a:rPr>
                                    <m:t>)</m:t>
                                  </m:r>
                                </m:e>
                              </m:nary>
                            </m:e>
                            <m:sup>
                              <m:r>
                                <a:rPr lang="en-US" b="1" i="1">
                                  <a:latin typeface="Cambria Math" panose="02040503050406030204" pitchFamily="18" charset="0"/>
                                  <a:ea typeface="Cambria Math" panose="02040503050406030204" pitchFamily="18" charset="0"/>
                                </a:rPr>
                                <m:t>𝟐</m:t>
                              </m:r>
                            </m:sup>
                          </m:sSup>
                        </m:den>
                      </m:f>
                    </m:oMath>
                  </m:oMathPara>
                </a14:m>
                <a:endParaRPr lang="en-US" b="1" dirty="0"/>
              </a:p>
            </p:txBody>
          </p:sp>
        </mc:Choice>
        <mc:Fallback xmlns="">
          <p:sp>
            <p:nvSpPr>
              <p:cNvPr id="27" name="Rectangle 26">
                <a:extLst>
                  <a:ext uri="{FF2B5EF4-FFF2-40B4-BE49-F238E27FC236}">
                    <a16:creationId xmlns:a16="http://schemas.microsoft.com/office/drawing/2014/main" id="{C14893A1-8D0A-4C5B-B203-E6453A2473E8}"/>
                  </a:ext>
                </a:extLst>
              </p:cNvPr>
              <p:cNvSpPr>
                <a:spLocks noRot="1" noChangeAspect="1" noMove="1" noResize="1" noEditPoints="1" noAdjustHandles="1" noChangeArrowheads="1" noChangeShapeType="1" noTextEdit="1"/>
              </p:cNvSpPr>
              <p:nvPr/>
            </p:nvSpPr>
            <p:spPr>
              <a:xfrm>
                <a:off x="4109580" y="1579705"/>
                <a:ext cx="2912913" cy="80406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4FAC664B-9134-4DB7-99E9-9C61A74E8426}"/>
                  </a:ext>
                </a:extLst>
              </p:cNvPr>
              <p:cNvSpPr/>
              <p:nvPr/>
            </p:nvSpPr>
            <p:spPr>
              <a:xfrm>
                <a:off x="878294" y="1579705"/>
                <a:ext cx="2645211" cy="7684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f>
                        <m:fPr>
                          <m:ctrlPr>
                            <a:rPr lang="en-US" b="1" i="1">
                              <a:latin typeface="Cambria Math" panose="02040503050406030204" pitchFamily="18" charset="0"/>
                            </a:rPr>
                          </m:ctrlPr>
                        </m:fPr>
                        <m:num>
                          <m:r>
                            <a:rPr lang="en-US" b="1" i="1" smtClean="0">
                              <a:latin typeface="Cambria Math" panose="02040503050406030204" pitchFamily="18" charset="0"/>
                            </a:rPr>
                            <m:t>𝑵</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r>
                                    <a:rPr lang="en-US" b="1" i="1">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e>
                          </m:nary>
                          <m:r>
                            <a:rPr lang="en-US" b="1" i="1">
                              <a:latin typeface="Cambria Math" panose="02040503050406030204" pitchFamily="18" charset="0"/>
                              <a:ea typeface="Cambria Math" panose="02040503050406030204" pitchFamily="18" charset="0"/>
                            </a:rPr>
                            <m:t>−</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e>
                              </m:nary>
                            </m:e>
                          </m:nary>
                        </m:num>
                        <m:den>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𝑵</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Sup>
                                    <m:sSubSupPr>
                                      <m:ctrlPr>
                                        <a:rPr lang="en-US" b="1" i="1">
                                          <a:latin typeface="Cambria Math" panose="02040503050406030204" pitchFamily="18" charset="0"/>
                                          <a:ea typeface="Cambria Math" panose="02040503050406030204" pitchFamily="18" charset="0"/>
                                        </a:rPr>
                                      </m:ctrlPr>
                                    </m:sSubSup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up>
                                      <m:r>
                                        <a:rPr lang="en-US" b="1" i="1">
                                          <a:latin typeface="Cambria Math" panose="02040503050406030204" pitchFamily="18" charset="0"/>
                                          <a:ea typeface="Cambria Math" panose="02040503050406030204" pitchFamily="18" charset="0"/>
                                        </a:rPr>
                                        <m:t>𝟐</m:t>
                                      </m:r>
                                    </m:sup>
                                  </m:sSubSup>
                                </m:e>
                              </m:nary>
                              <m:r>
                                <a:rPr lang="en-US" b="1" i="1"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m:t>
                              </m:r>
                              <m:nary>
                                <m:naryPr>
                                  <m:chr m:val="∑"/>
                                  <m:subHide m:val="on"/>
                                  <m:supHide m:val="on"/>
                                  <m:ctrlPr>
                                    <a:rPr lang="en-US" b="1" i="1">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r>
                                    <a:rPr lang="en-US" b="1" i="1">
                                      <a:latin typeface="Cambria Math" panose="02040503050406030204" pitchFamily="18" charset="0"/>
                                      <a:ea typeface="Cambria Math" panose="02040503050406030204" pitchFamily="18" charset="0"/>
                                    </a:rPr>
                                    <m:t>)</m:t>
                                  </m:r>
                                </m:e>
                              </m:nary>
                            </m:e>
                            <m:sup>
                              <m:r>
                                <a:rPr lang="en-US" b="1" i="1">
                                  <a:latin typeface="Cambria Math" panose="02040503050406030204" pitchFamily="18" charset="0"/>
                                  <a:ea typeface="Cambria Math" panose="02040503050406030204" pitchFamily="18" charset="0"/>
                                </a:rPr>
                                <m:t>𝟐</m:t>
                              </m:r>
                            </m:sup>
                          </m:sSup>
                        </m:den>
                      </m:f>
                    </m:oMath>
                  </m:oMathPara>
                </a14:m>
                <a:endParaRPr lang="en-US" b="1" dirty="0"/>
              </a:p>
            </p:txBody>
          </p:sp>
        </mc:Choice>
        <mc:Fallback xmlns="">
          <p:sp>
            <p:nvSpPr>
              <p:cNvPr id="20" name="Rectangle 19">
                <a:extLst>
                  <a:ext uri="{FF2B5EF4-FFF2-40B4-BE49-F238E27FC236}">
                    <a16:creationId xmlns:a16="http://schemas.microsoft.com/office/drawing/2014/main" id="{4FAC664B-9134-4DB7-99E9-9C61A74E8426}"/>
                  </a:ext>
                </a:extLst>
              </p:cNvPr>
              <p:cNvSpPr>
                <a:spLocks noRot="1" noChangeAspect="1" noMove="1" noResize="1" noEditPoints="1" noAdjustHandles="1" noChangeArrowheads="1" noChangeShapeType="1" noTextEdit="1"/>
              </p:cNvSpPr>
              <p:nvPr/>
            </p:nvSpPr>
            <p:spPr>
              <a:xfrm>
                <a:off x="878294" y="1579705"/>
                <a:ext cx="2645211" cy="76841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E39A1A54-B595-44B2-A5D2-80639BC9E039}"/>
                  </a:ext>
                </a:extLst>
              </p:cNvPr>
              <p:cNvSpPr/>
              <p:nvPr/>
            </p:nvSpPr>
            <p:spPr>
              <a:xfrm>
                <a:off x="878294" y="4072282"/>
                <a:ext cx="3397918" cy="632866"/>
              </a:xfrm>
              <a:prstGeom prst="rect">
                <a:avLst/>
              </a:prstGeom>
            </p:spPr>
            <p:txBody>
              <a:bodyPr wrap="none">
                <a:spAutoFit/>
              </a:bodyPr>
              <a:lstStyle/>
              <a:p>
                <a:r>
                  <a:rPr lang="en-US" dirty="0"/>
                  <a:t>We multiply both solutions by </a:t>
                </a:r>
                <a14:m>
                  <m:oMath xmlns:m="http://schemas.openxmlformats.org/officeDocument/2006/math">
                    <m:f>
                      <m:fPr>
                        <m:ctrlPr>
                          <a:rPr lang="en-US" i="1" smtClean="0">
                            <a:latin typeface="Cambria Math" panose="02040503050406030204" pitchFamily="18" charset="0"/>
                          </a:rPr>
                        </m:ctrlPr>
                      </m:fPr>
                      <m:num>
                        <m:f>
                          <m:fPr>
                            <m:type m:val="skw"/>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2</m:t>
                                </m:r>
                              </m:sup>
                            </m:sSup>
                          </m:den>
                        </m:f>
                      </m:num>
                      <m:den>
                        <m:f>
                          <m:fPr>
                            <m:type m:val="skw"/>
                            <m:ctrlPr>
                              <a:rPr lang="en-US" i="1">
                                <a:latin typeface="Cambria Math" panose="02040503050406030204" pitchFamily="18" charset="0"/>
                              </a:rPr>
                            </m:ctrlPr>
                          </m:fPr>
                          <m:num>
                            <m:r>
                              <a:rPr lang="en-US" i="1">
                                <a:latin typeface="Cambria Math" panose="02040503050406030204" pitchFamily="18" charset="0"/>
                              </a:rPr>
                              <m:t>1</m:t>
                            </m:r>
                          </m:num>
                          <m:den>
                            <m:sSup>
                              <m:sSupPr>
                                <m:ctrlPr>
                                  <a:rPr lang="en-US" i="1">
                                    <a:latin typeface="Cambria Math" panose="02040503050406030204" pitchFamily="18" charset="0"/>
                                  </a:rPr>
                                </m:ctrlPr>
                              </m:sSupPr>
                              <m:e>
                                <m:r>
                                  <a:rPr lang="en-US" i="1">
                                    <a:latin typeface="Cambria Math" panose="02040503050406030204" pitchFamily="18" charset="0"/>
                                  </a:rPr>
                                  <m:t>𝑁</m:t>
                                </m:r>
                              </m:e>
                              <m:sup>
                                <m:r>
                                  <a:rPr lang="en-US" i="1">
                                    <a:latin typeface="Cambria Math" panose="02040503050406030204" pitchFamily="18" charset="0"/>
                                  </a:rPr>
                                  <m:t>2</m:t>
                                </m:r>
                              </m:sup>
                            </m:sSup>
                          </m:den>
                        </m:f>
                      </m:den>
                    </m:f>
                  </m:oMath>
                </a14:m>
                <a:endParaRPr lang="en-US" dirty="0"/>
              </a:p>
            </p:txBody>
          </p:sp>
        </mc:Choice>
        <mc:Fallback xmlns="">
          <p:sp>
            <p:nvSpPr>
              <p:cNvPr id="23" name="Rectangle 22">
                <a:extLst>
                  <a:ext uri="{FF2B5EF4-FFF2-40B4-BE49-F238E27FC236}">
                    <a16:creationId xmlns:a16="http://schemas.microsoft.com/office/drawing/2014/main" id="{E39A1A54-B595-44B2-A5D2-80639BC9E039}"/>
                  </a:ext>
                </a:extLst>
              </p:cNvPr>
              <p:cNvSpPr>
                <a:spLocks noRot="1" noChangeAspect="1" noMove="1" noResize="1" noEditPoints="1" noAdjustHandles="1" noChangeArrowheads="1" noChangeShapeType="1" noTextEdit="1"/>
              </p:cNvSpPr>
              <p:nvPr/>
            </p:nvSpPr>
            <p:spPr>
              <a:xfrm>
                <a:off x="878294" y="4072282"/>
                <a:ext cx="3397918" cy="632866"/>
              </a:xfrm>
              <a:prstGeom prst="rect">
                <a:avLst/>
              </a:prstGeom>
              <a:blipFill>
                <a:blip r:embed="rId5"/>
                <a:stretch>
                  <a:fillRect l="-14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7EABE886-D245-47DF-8009-E10039CE5098}"/>
                  </a:ext>
                </a:extLst>
              </p:cNvPr>
              <p:cNvSpPr/>
              <p:nvPr/>
            </p:nvSpPr>
            <p:spPr>
              <a:xfrm>
                <a:off x="878294" y="4883354"/>
                <a:ext cx="1550424" cy="6652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𝒂</m:t>
                      </m:r>
                      <m:r>
                        <a:rPr lang="en-US" b="1" i="1" smtClean="0">
                          <a:latin typeface="Cambria Math" panose="02040503050406030204" pitchFamily="18" charset="0"/>
                        </a:rPr>
                        <m:t>=</m:t>
                      </m:r>
                      <m:f>
                        <m:fPr>
                          <m:ctrlPr>
                            <a:rPr lang="en-US" b="1" i="1">
                              <a:latin typeface="Cambria Math" panose="02040503050406030204" pitchFamily="18" charset="0"/>
                            </a:rPr>
                          </m:ctrlPr>
                        </m:fPr>
                        <m:num>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𝒙𝒚</m:t>
                              </m:r>
                            </m:e>
                          </m:acc>
                          <m:r>
                            <a:rPr lang="en-US" b="1" i="1">
                              <a:latin typeface="Cambria Math" panose="02040503050406030204" pitchFamily="18" charset="0"/>
                              <a:ea typeface="Cambria Math" panose="02040503050406030204" pitchFamily="18" charset="0"/>
                            </a:rPr>
                            <m:t>−</m:t>
                          </m:r>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𝒙</m:t>
                              </m:r>
                            </m:e>
                          </m:acc>
                          <m:r>
                            <a:rPr lang="en-US" b="1"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𝒚</m:t>
                              </m:r>
                            </m:e>
                          </m:acc>
                        </m:num>
                        <m:den>
                          <m:acc>
                            <m:accPr>
                              <m:chr m:val="̅"/>
                              <m:ctrlPr>
                                <a:rPr lang="en-US" b="1" i="1" smtClean="0">
                                  <a:latin typeface="Cambria Math" panose="02040503050406030204" pitchFamily="18" charset="0"/>
                                  <a:ea typeface="Cambria Math" panose="02040503050406030204" pitchFamily="18" charset="0"/>
                                </a:rPr>
                              </m:ctrlPr>
                            </m:accPr>
                            <m:e>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𝒙</m:t>
                                  </m:r>
                                </m:e>
                                <m:sup>
                                  <m:r>
                                    <a:rPr lang="en-US" b="1" i="1" smtClean="0">
                                      <a:latin typeface="Cambria Math" panose="02040503050406030204" pitchFamily="18" charset="0"/>
                                      <a:ea typeface="Cambria Math" panose="02040503050406030204" pitchFamily="18" charset="0"/>
                                    </a:rPr>
                                    <m:t>𝟐</m:t>
                                  </m:r>
                                </m:sup>
                              </m:sSup>
                            </m:e>
                          </m:acc>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sup>
                              <m:r>
                                <a:rPr lang="en-US" b="1" i="1" smtClean="0">
                                  <a:latin typeface="Cambria Math" panose="02040503050406030204" pitchFamily="18" charset="0"/>
                                </a:rPr>
                                <m:t>𝟐</m:t>
                              </m:r>
                            </m:sup>
                          </m:sSup>
                        </m:den>
                      </m:f>
                    </m:oMath>
                  </m:oMathPara>
                </a14:m>
                <a:endParaRPr lang="en-US" b="1" dirty="0"/>
              </a:p>
            </p:txBody>
          </p:sp>
        </mc:Choice>
        <mc:Fallback xmlns="">
          <p:sp>
            <p:nvSpPr>
              <p:cNvPr id="24" name="Rectangle 23">
                <a:extLst>
                  <a:ext uri="{FF2B5EF4-FFF2-40B4-BE49-F238E27FC236}">
                    <a16:creationId xmlns:a16="http://schemas.microsoft.com/office/drawing/2014/main" id="{7EABE886-D245-47DF-8009-E10039CE5098}"/>
                  </a:ext>
                </a:extLst>
              </p:cNvPr>
              <p:cNvSpPr>
                <a:spLocks noRot="1" noChangeAspect="1" noMove="1" noResize="1" noEditPoints="1" noAdjustHandles="1" noChangeArrowheads="1" noChangeShapeType="1" noTextEdit="1"/>
              </p:cNvSpPr>
              <p:nvPr/>
            </p:nvSpPr>
            <p:spPr>
              <a:xfrm>
                <a:off x="878294" y="4883354"/>
                <a:ext cx="1550424" cy="66524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Rectangle 24">
                <a:extLst>
                  <a:ext uri="{FF2B5EF4-FFF2-40B4-BE49-F238E27FC236}">
                    <a16:creationId xmlns:a16="http://schemas.microsoft.com/office/drawing/2014/main" id="{6B23C2E4-87F1-479A-A265-56C3281D665B}"/>
                  </a:ext>
                </a:extLst>
              </p:cNvPr>
              <p:cNvSpPr/>
              <p:nvPr/>
            </p:nvSpPr>
            <p:spPr>
              <a:xfrm>
                <a:off x="3084780" y="4829549"/>
                <a:ext cx="1790811" cy="7130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1" i="1" smtClean="0">
                          <a:latin typeface="Cambria Math" panose="02040503050406030204" pitchFamily="18" charset="0"/>
                        </a:rPr>
                        <m:t>𝒃</m:t>
                      </m:r>
                      <m:r>
                        <a:rPr lang="en-US" b="1" i="1" smtClean="0">
                          <a:latin typeface="Cambria Math" panose="02040503050406030204" pitchFamily="18" charset="0"/>
                        </a:rPr>
                        <m:t>=</m:t>
                      </m:r>
                      <m:f>
                        <m:fPr>
                          <m:ctrlPr>
                            <a:rPr lang="en-US" b="1" i="1">
                              <a:latin typeface="Cambria Math" panose="02040503050406030204" pitchFamily="18" charset="0"/>
                            </a:rPr>
                          </m:ctrlPr>
                        </m:fPr>
                        <m:num>
                          <m:acc>
                            <m:accPr>
                              <m:chr m:val="̅"/>
                              <m:ctrlPr>
                                <a:rPr lang="en-US" b="1" i="1" smtClean="0">
                                  <a:latin typeface="Cambria Math" panose="02040503050406030204" pitchFamily="18" charset="0"/>
                                </a:rPr>
                              </m:ctrlPr>
                            </m:accPr>
                            <m:e>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𝒙</m:t>
                                  </m:r>
                                </m:e>
                                <m:sup>
                                  <m:r>
                                    <a:rPr lang="en-US" b="1" i="1">
                                      <a:latin typeface="Cambria Math" panose="02040503050406030204" pitchFamily="18" charset="0"/>
                                      <a:ea typeface="Cambria Math" panose="02040503050406030204" pitchFamily="18" charset="0"/>
                                    </a:rPr>
                                    <m:t>𝟐</m:t>
                                  </m:r>
                                </m:sup>
                              </m:sSup>
                            </m:e>
                          </m:acc>
                          <m:acc>
                            <m:accPr>
                              <m:chr m:val="̅"/>
                              <m:ctrlPr>
                                <a:rPr lang="en-US" b="1" i="1">
                                  <a:latin typeface="Cambria Math" panose="02040503050406030204" pitchFamily="18" charset="0"/>
                                </a:rPr>
                              </m:ctrlPr>
                            </m:accPr>
                            <m:e>
                              <m:r>
                                <a:rPr lang="en-US" b="1" i="1">
                                  <a:latin typeface="Cambria Math" panose="02040503050406030204" pitchFamily="18" charset="0"/>
                                </a:rPr>
                                <m:t>𝒚</m:t>
                              </m:r>
                            </m:e>
                          </m:acc>
                          <m:r>
                            <a:rPr lang="en-US" b="1" i="1">
                              <a:latin typeface="Cambria Math" panose="02040503050406030204" pitchFamily="18" charset="0"/>
                              <a:ea typeface="Cambria Math" panose="02040503050406030204" pitchFamily="18" charset="0"/>
                            </a:rPr>
                            <m:t>−</m:t>
                          </m:r>
                          <m:acc>
                            <m:accPr>
                              <m:chr m:val="̅"/>
                              <m:ctrlPr>
                                <a:rPr lang="en-US" b="1" i="1" smtClean="0">
                                  <a:latin typeface="Cambria Math" panose="02040503050406030204" pitchFamily="18" charset="0"/>
                                  <a:ea typeface="Cambria Math" panose="02040503050406030204" pitchFamily="18" charset="0"/>
                                </a:rPr>
                              </m:ctrlPr>
                            </m:accPr>
                            <m:e>
                              <m:r>
                                <a:rPr lang="en-US" b="1" i="1" smtClean="0">
                                  <a:latin typeface="Cambria Math" panose="02040503050406030204" pitchFamily="18" charset="0"/>
                                  <a:ea typeface="Cambria Math" panose="02040503050406030204" pitchFamily="18" charset="0"/>
                                </a:rPr>
                                <m:t>𝒙</m:t>
                              </m:r>
                            </m:e>
                          </m:acc>
                          <m:r>
                            <a:rPr lang="en-US" b="1" i="1" smtClean="0">
                              <a:latin typeface="Cambria Math" panose="02040503050406030204" pitchFamily="18" charset="0"/>
                            </a:rPr>
                            <m:t> </m:t>
                          </m:r>
                          <m:acc>
                            <m:accPr>
                              <m:chr m:val="̅"/>
                              <m:ctrlPr>
                                <a:rPr lang="en-US" b="1" i="1" smtClean="0">
                                  <a:latin typeface="Cambria Math" panose="02040503050406030204" pitchFamily="18" charset="0"/>
                                </a:rPr>
                              </m:ctrlPr>
                            </m:accPr>
                            <m:e>
                              <m:r>
                                <a:rPr lang="en-US" b="1" i="1" smtClean="0">
                                  <a:latin typeface="Cambria Math" panose="02040503050406030204" pitchFamily="18" charset="0"/>
                                </a:rPr>
                                <m:t>𝒙𝒚</m:t>
                              </m:r>
                            </m:e>
                          </m:acc>
                        </m:num>
                        <m:den>
                          <m:acc>
                            <m:accPr>
                              <m:chr m:val="̅"/>
                              <m:ctrlPr>
                                <a:rPr lang="en-US" b="1" i="1" smtClean="0">
                                  <a:latin typeface="Cambria Math" panose="02040503050406030204" pitchFamily="18" charset="0"/>
                                  <a:ea typeface="Cambria Math" panose="02040503050406030204" pitchFamily="18" charset="0"/>
                                </a:rPr>
                              </m:ctrlPr>
                            </m:accPr>
                            <m:e>
                              <m:sSup>
                                <m:sSupPr>
                                  <m:ctrlPr>
                                    <a:rPr lang="en-US" b="1" i="1" smtClean="0">
                                      <a:latin typeface="Cambria Math" panose="02040503050406030204" pitchFamily="18" charset="0"/>
                                      <a:ea typeface="Cambria Math" panose="02040503050406030204" pitchFamily="18" charset="0"/>
                                    </a:rPr>
                                  </m:ctrlPr>
                                </m:sSupPr>
                                <m:e>
                                  <m:r>
                                    <a:rPr lang="en-US" b="1" i="1" smtClean="0">
                                      <a:latin typeface="Cambria Math" panose="02040503050406030204" pitchFamily="18" charset="0"/>
                                      <a:ea typeface="Cambria Math" panose="02040503050406030204" pitchFamily="18" charset="0"/>
                                    </a:rPr>
                                    <m:t>𝒙</m:t>
                                  </m:r>
                                </m:e>
                                <m:sup>
                                  <m:r>
                                    <a:rPr lang="en-US" b="1" i="1" smtClean="0">
                                      <a:latin typeface="Cambria Math" panose="02040503050406030204" pitchFamily="18" charset="0"/>
                                      <a:ea typeface="Cambria Math" panose="02040503050406030204" pitchFamily="18" charset="0"/>
                                    </a:rPr>
                                    <m:t>𝟐</m:t>
                                  </m:r>
                                </m:sup>
                              </m:sSup>
                            </m:e>
                          </m:acc>
                          <m:r>
                            <a:rPr lang="en-US" b="1" i="1" smtClean="0">
                              <a:latin typeface="Cambria Math" panose="02040503050406030204" pitchFamily="18" charset="0"/>
                            </a:rPr>
                            <m:t>−</m:t>
                          </m:r>
                          <m:sSup>
                            <m:sSupPr>
                              <m:ctrlPr>
                                <a:rPr lang="en-US" b="1" i="1" smtClean="0">
                                  <a:latin typeface="Cambria Math" panose="02040503050406030204" pitchFamily="18" charset="0"/>
                                </a:rPr>
                              </m:ctrlPr>
                            </m:sSupPr>
                            <m:e>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sup>
                              <m:r>
                                <a:rPr lang="en-US" b="1" i="1" smtClean="0">
                                  <a:latin typeface="Cambria Math" panose="02040503050406030204" pitchFamily="18" charset="0"/>
                                </a:rPr>
                                <m:t>𝟐</m:t>
                              </m:r>
                            </m:sup>
                          </m:sSup>
                        </m:den>
                      </m:f>
                    </m:oMath>
                  </m:oMathPara>
                </a14:m>
                <a:endParaRPr lang="en-US" b="1" dirty="0"/>
              </a:p>
            </p:txBody>
          </p:sp>
        </mc:Choice>
        <mc:Fallback xmlns="">
          <p:sp>
            <p:nvSpPr>
              <p:cNvPr id="25" name="Rectangle 24">
                <a:extLst>
                  <a:ext uri="{FF2B5EF4-FFF2-40B4-BE49-F238E27FC236}">
                    <a16:creationId xmlns:a16="http://schemas.microsoft.com/office/drawing/2014/main" id="{6B23C2E4-87F1-479A-A265-56C3281D665B}"/>
                  </a:ext>
                </a:extLst>
              </p:cNvPr>
              <p:cNvSpPr>
                <a:spLocks noRot="1" noChangeAspect="1" noMove="1" noResize="1" noEditPoints="1" noAdjustHandles="1" noChangeArrowheads="1" noChangeShapeType="1" noTextEdit="1"/>
              </p:cNvSpPr>
              <p:nvPr/>
            </p:nvSpPr>
            <p:spPr>
              <a:xfrm>
                <a:off x="3084780" y="4829549"/>
                <a:ext cx="1790811" cy="713016"/>
              </a:xfrm>
              <a:prstGeom prst="rect">
                <a:avLst/>
              </a:prstGeom>
              <a:blipFill>
                <a:blip r:embed="rId7"/>
                <a:stretch>
                  <a:fillRect/>
                </a:stretch>
              </a:blipFill>
            </p:spPr>
            <p:txBody>
              <a:bodyPr/>
              <a:lstStyle/>
              <a:p>
                <a:r>
                  <a:rPr lang="en-US">
                    <a:noFill/>
                  </a:rPr>
                  <a:t> </a:t>
                </a:r>
              </a:p>
            </p:txBody>
          </p:sp>
        </mc:Fallback>
      </mc:AlternateContent>
      <p:sp>
        <p:nvSpPr>
          <p:cNvPr id="30" name="Rectangle 29">
            <a:extLst>
              <a:ext uri="{FF2B5EF4-FFF2-40B4-BE49-F238E27FC236}">
                <a16:creationId xmlns:a16="http://schemas.microsoft.com/office/drawing/2014/main" id="{82F799FE-7796-405B-9134-3786D86B759D}"/>
              </a:ext>
            </a:extLst>
          </p:cNvPr>
          <p:cNvSpPr/>
          <p:nvPr/>
        </p:nvSpPr>
        <p:spPr>
          <a:xfrm>
            <a:off x="878294" y="2596539"/>
            <a:ext cx="1170449" cy="369332"/>
          </a:xfrm>
          <a:prstGeom prst="rect">
            <a:avLst/>
          </a:prstGeom>
        </p:spPr>
        <p:txBody>
          <a:bodyPr wrap="none">
            <a:spAutoFit/>
          </a:bodyPr>
          <a:lstStyle/>
          <a:p>
            <a:r>
              <a:rPr lang="en-US" dirty="0"/>
              <a:t>Recall that</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5781B13-832E-4DF7-9DF3-8245BA8A1DBC}"/>
                  </a:ext>
                </a:extLst>
              </p:cNvPr>
              <p:cNvSpPr/>
              <p:nvPr/>
            </p:nvSpPr>
            <p:spPr>
              <a:xfrm>
                <a:off x="1051675" y="3273688"/>
                <a:ext cx="1819409" cy="7746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smtClean="0">
                              <a:latin typeface="Cambria Math" panose="02040503050406030204" pitchFamily="18" charset="0"/>
                              <a:ea typeface="Cambria Math" panose="02040503050406030204" pitchFamily="18" charset="0"/>
                            </a:rPr>
                          </m:ctrlPr>
                        </m:fPr>
                        <m:num>
                          <m:r>
                            <a:rPr lang="en-US" b="1" i="1" smtClean="0">
                              <a:latin typeface="Cambria Math" panose="02040503050406030204" pitchFamily="18" charset="0"/>
                              <a:ea typeface="Cambria Math" panose="02040503050406030204" pitchFamily="18" charset="0"/>
                            </a:rPr>
                            <m:t>𝟏</m:t>
                          </m:r>
                        </m:num>
                        <m:den>
                          <m:r>
                            <a:rPr lang="en-US" b="1" i="1" smtClean="0">
                              <a:latin typeface="Cambria Math" panose="02040503050406030204" pitchFamily="18" charset="0"/>
                              <a:ea typeface="Cambria Math" panose="02040503050406030204" pitchFamily="18" charset="0"/>
                            </a:rPr>
                            <m:t>𝑵</m:t>
                          </m:r>
                        </m:den>
                      </m:f>
                      <m:nary>
                        <m:naryPr>
                          <m:chr m:val="∑"/>
                          <m:subHide m:val="on"/>
                          <m:supHide m:val="on"/>
                          <m:ctrlPr>
                            <a:rPr lang="en-US" b="1" i="1" smtClean="0">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r>
                                <a:rPr lang="en-US" b="1" i="1">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𝒙𝒚</m:t>
                              </m:r>
                            </m:e>
                          </m:acc>
                        </m:e>
                      </m:nary>
                    </m:oMath>
                  </m:oMathPara>
                </a14:m>
                <a:endParaRPr lang="en-US" dirty="0"/>
              </a:p>
            </p:txBody>
          </p:sp>
        </mc:Choice>
        <mc:Fallback xmlns="">
          <p:sp>
            <p:nvSpPr>
              <p:cNvPr id="3" name="Rectangle 2">
                <a:extLst>
                  <a:ext uri="{FF2B5EF4-FFF2-40B4-BE49-F238E27FC236}">
                    <a16:creationId xmlns:a16="http://schemas.microsoft.com/office/drawing/2014/main" id="{55781B13-832E-4DF7-9DF3-8245BA8A1DBC}"/>
                  </a:ext>
                </a:extLst>
              </p:cNvPr>
              <p:cNvSpPr>
                <a:spLocks noRot="1" noChangeAspect="1" noMove="1" noResize="1" noEditPoints="1" noAdjustHandles="1" noChangeArrowheads="1" noChangeShapeType="1" noTextEdit="1"/>
              </p:cNvSpPr>
              <p:nvPr/>
            </p:nvSpPr>
            <p:spPr>
              <a:xfrm>
                <a:off x="1051675" y="3273688"/>
                <a:ext cx="1819409" cy="77469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1BFE3D16-87F4-4651-B4B0-99534A3A8629}"/>
                  </a:ext>
                </a:extLst>
              </p:cNvPr>
              <p:cNvSpPr/>
              <p:nvPr/>
            </p:nvSpPr>
            <p:spPr>
              <a:xfrm>
                <a:off x="2888028" y="3273688"/>
                <a:ext cx="1434752"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𝟏</m:t>
                          </m:r>
                        </m:num>
                        <m:den>
                          <m:r>
                            <a:rPr lang="en-US" b="1" i="1">
                              <a:latin typeface="Cambria Math" panose="02040503050406030204" pitchFamily="18" charset="0"/>
                              <a:ea typeface="Cambria Math" panose="02040503050406030204" pitchFamily="18" charset="0"/>
                            </a:rPr>
                            <m:t>𝑵</m:t>
                          </m:r>
                        </m:den>
                      </m:f>
                      <m:nary>
                        <m:naryPr>
                          <m:chr m:val="∑"/>
                          <m:subHide m:val="on"/>
                          <m:supHide m:val="on"/>
                          <m:ctrlPr>
                            <a:rPr lang="en-US" b="1" i="1" smtClean="0">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a:latin typeface="Cambria Math" panose="02040503050406030204" pitchFamily="18" charset="0"/>
                                  <a:ea typeface="Cambria Math" panose="02040503050406030204" pitchFamily="18" charset="0"/>
                                </a:rPr>
                                <m:t>𝒙</m:t>
                              </m:r>
                            </m:e>
                            <m:sub>
                              <m:r>
                                <a:rPr lang="en-US" b="1" i="1">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acc>
                            <m:accPr>
                              <m:chr m:val="̅"/>
                              <m:ctrlPr>
                                <a:rPr lang="en-US" b="1" i="1">
                                  <a:latin typeface="Cambria Math" panose="02040503050406030204" pitchFamily="18" charset="0"/>
                                </a:rPr>
                              </m:ctrlPr>
                            </m:accPr>
                            <m:e>
                              <m:r>
                                <a:rPr lang="en-US" b="1" i="1">
                                  <a:latin typeface="Cambria Math" panose="02040503050406030204" pitchFamily="18" charset="0"/>
                                </a:rPr>
                                <m:t>𝒙</m:t>
                              </m:r>
                            </m:e>
                          </m:acc>
                        </m:e>
                      </m:nary>
                    </m:oMath>
                  </m:oMathPara>
                </a14:m>
                <a:endParaRPr lang="en-US" dirty="0"/>
              </a:p>
            </p:txBody>
          </p:sp>
        </mc:Choice>
        <mc:Fallback xmlns="">
          <p:sp>
            <p:nvSpPr>
              <p:cNvPr id="31" name="Rectangle 30">
                <a:extLst>
                  <a:ext uri="{FF2B5EF4-FFF2-40B4-BE49-F238E27FC236}">
                    <a16:creationId xmlns:a16="http://schemas.microsoft.com/office/drawing/2014/main" id="{1BFE3D16-87F4-4651-B4B0-99534A3A8629}"/>
                  </a:ext>
                </a:extLst>
              </p:cNvPr>
              <p:cNvSpPr>
                <a:spLocks noRot="1" noChangeAspect="1" noMove="1" noResize="1" noEditPoints="1" noAdjustHandles="1" noChangeArrowheads="1" noChangeShapeType="1" noTextEdit="1"/>
              </p:cNvSpPr>
              <p:nvPr/>
            </p:nvSpPr>
            <p:spPr>
              <a:xfrm>
                <a:off x="2888028" y="3273688"/>
                <a:ext cx="1434752" cy="76309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Rectangle 31">
                <a:extLst>
                  <a:ext uri="{FF2B5EF4-FFF2-40B4-BE49-F238E27FC236}">
                    <a16:creationId xmlns:a16="http://schemas.microsoft.com/office/drawing/2014/main" id="{140FA4A9-EEE9-4661-92E2-F03E29673DF9}"/>
                  </a:ext>
                </a:extLst>
              </p:cNvPr>
              <p:cNvSpPr/>
              <p:nvPr/>
            </p:nvSpPr>
            <p:spPr>
              <a:xfrm>
                <a:off x="6239793" y="3273688"/>
                <a:ext cx="1583767"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𝟏</m:t>
                          </m:r>
                        </m:num>
                        <m:den>
                          <m:r>
                            <a:rPr lang="en-US" b="1" i="1">
                              <a:latin typeface="Cambria Math" panose="02040503050406030204" pitchFamily="18" charset="0"/>
                              <a:ea typeface="Cambria Math" panose="02040503050406030204" pitchFamily="18" charset="0"/>
                            </a:rPr>
                            <m:t>𝑵</m:t>
                          </m:r>
                        </m:den>
                      </m:f>
                      <m:nary>
                        <m:naryPr>
                          <m:chr m:val="∑"/>
                          <m:subHide m:val="on"/>
                          <m:supHide m:val="on"/>
                          <m:ctrlPr>
                            <a:rPr lang="en-US" b="1" i="1" smtClean="0">
                              <a:latin typeface="Cambria Math" panose="02040503050406030204" pitchFamily="18" charset="0"/>
                              <a:ea typeface="Cambria Math" panose="02040503050406030204" pitchFamily="18" charset="0"/>
                            </a:rPr>
                          </m:ctrlPr>
                        </m:naryPr>
                        <m:sub/>
                        <m:sup/>
                        <m:e>
                          <m:sSubSup>
                            <m:sSubSupPr>
                              <m:ctrlPr>
                                <a:rPr lang="en-US" b="1" i="1" smtClean="0">
                                  <a:latin typeface="Cambria Math" panose="02040503050406030204" pitchFamily="18" charset="0"/>
                                  <a:ea typeface="Cambria Math" panose="02040503050406030204" pitchFamily="18" charset="0"/>
                                </a:rPr>
                              </m:ctrlPr>
                            </m:sSubSupPr>
                            <m:e>
                              <m:r>
                                <a:rPr lang="en-US" b="1" i="1" smtClean="0">
                                  <a:latin typeface="Cambria Math" panose="02040503050406030204" pitchFamily="18" charset="0"/>
                                  <a:ea typeface="Cambria Math" panose="02040503050406030204" pitchFamily="18" charset="0"/>
                                </a:rPr>
                                <m:t>𝒙</m:t>
                              </m:r>
                            </m:e>
                            <m:sub>
                              <m:r>
                                <a:rPr lang="en-US" b="1" i="1" smtClean="0">
                                  <a:latin typeface="Cambria Math" panose="02040503050406030204" pitchFamily="18" charset="0"/>
                                  <a:ea typeface="Cambria Math" panose="02040503050406030204" pitchFamily="18" charset="0"/>
                                </a:rPr>
                                <m:t>𝒊</m:t>
                              </m:r>
                            </m:sub>
                            <m:sup>
                              <m:r>
                                <a:rPr lang="en-US" b="1" i="1" smtClean="0">
                                  <a:latin typeface="Cambria Math" panose="02040503050406030204" pitchFamily="18" charset="0"/>
                                  <a:ea typeface="Cambria Math" panose="02040503050406030204" pitchFamily="18" charset="0"/>
                                </a:rPr>
                                <m:t>𝟐</m:t>
                              </m:r>
                            </m:sup>
                          </m:sSubSup>
                          <m:r>
                            <a:rPr lang="en-US" b="1" i="1" smtClean="0">
                              <a:latin typeface="Cambria Math" panose="02040503050406030204" pitchFamily="18" charset="0"/>
                              <a:ea typeface="Cambria Math" panose="02040503050406030204" pitchFamily="18" charset="0"/>
                            </a:rPr>
                            <m:t>=</m:t>
                          </m:r>
                          <m:acc>
                            <m:accPr>
                              <m:chr m:val="̅"/>
                              <m:ctrlPr>
                                <a:rPr lang="en-US" b="1" i="1">
                                  <a:latin typeface="Cambria Math" panose="02040503050406030204" pitchFamily="18" charset="0"/>
                                  <a:ea typeface="Cambria Math" panose="02040503050406030204" pitchFamily="18" charset="0"/>
                                </a:rPr>
                              </m:ctrlPr>
                            </m:accPr>
                            <m:e>
                              <m:sSup>
                                <m:sSupPr>
                                  <m:ctrlPr>
                                    <a:rPr lang="en-US" b="1" i="1">
                                      <a:latin typeface="Cambria Math" panose="02040503050406030204" pitchFamily="18" charset="0"/>
                                      <a:ea typeface="Cambria Math" panose="02040503050406030204" pitchFamily="18" charset="0"/>
                                    </a:rPr>
                                  </m:ctrlPr>
                                </m:sSupPr>
                                <m:e>
                                  <m:r>
                                    <a:rPr lang="en-US" b="1" i="1">
                                      <a:latin typeface="Cambria Math" panose="02040503050406030204" pitchFamily="18" charset="0"/>
                                      <a:ea typeface="Cambria Math" panose="02040503050406030204" pitchFamily="18" charset="0"/>
                                    </a:rPr>
                                    <m:t>𝒙</m:t>
                                  </m:r>
                                </m:e>
                                <m:sup>
                                  <m:r>
                                    <a:rPr lang="en-US" b="1" i="1">
                                      <a:latin typeface="Cambria Math" panose="02040503050406030204" pitchFamily="18" charset="0"/>
                                      <a:ea typeface="Cambria Math" panose="02040503050406030204" pitchFamily="18" charset="0"/>
                                    </a:rPr>
                                    <m:t>𝟐</m:t>
                                  </m:r>
                                </m:sup>
                              </m:sSup>
                            </m:e>
                          </m:acc>
                        </m:e>
                      </m:nary>
                    </m:oMath>
                  </m:oMathPara>
                </a14:m>
                <a:endParaRPr lang="en-US" dirty="0"/>
              </a:p>
            </p:txBody>
          </p:sp>
        </mc:Choice>
        <mc:Fallback xmlns="">
          <p:sp>
            <p:nvSpPr>
              <p:cNvPr id="32" name="Rectangle 31">
                <a:extLst>
                  <a:ext uri="{FF2B5EF4-FFF2-40B4-BE49-F238E27FC236}">
                    <a16:creationId xmlns:a16="http://schemas.microsoft.com/office/drawing/2014/main" id="{140FA4A9-EEE9-4661-92E2-F03E29673DF9}"/>
                  </a:ext>
                </a:extLst>
              </p:cNvPr>
              <p:cNvSpPr>
                <a:spLocks noRot="1" noChangeAspect="1" noMove="1" noResize="1" noEditPoints="1" noAdjustHandles="1" noChangeArrowheads="1" noChangeShapeType="1" noTextEdit="1"/>
              </p:cNvSpPr>
              <p:nvPr/>
            </p:nvSpPr>
            <p:spPr>
              <a:xfrm>
                <a:off x="6239793" y="3273688"/>
                <a:ext cx="1583767" cy="76309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C80BB062-5B16-43D9-9C3B-80ED3CDD7604}"/>
                  </a:ext>
                </a:extLst>
              </p:cNvPr>
              <p:cNvSpPr/>
              <p:nvPr/>
            </p:nvSpPr>
            <p:spPr>
              <a:xfrm>
                <a:off x="4509004" y="3273688"/>
                <a:ext cx="1444370" cy="7630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b="1" i="1">
                              <a:latin typeface="Cambria Math" panose="02040503050406030204" pitchFamily="18" charset="0"/>
                              <a:ea typeface="Cambria Math" panose="02040503050406030204" pitchFamily="18" charset="0"/>
                            </a:rPr>
                          </m:ctrlPr>
                        </m:fPr>
                        <m:num>
                          <m:r>
                            <a:rPr lang="en-US" b="1" i="1">
                              <a:latin typeface="Cambria Math" panose="02040503050406030204" pitchFamily="18" charset="0"/>
                              <a:ea typeface="Cambria Math" panose="02040503050406030204" pitchFamily="18" charset="0"/>
                            </a:rPr>
                            <m:t>𝟏</m:t>
                          </m:r>
                        </m:num>
                        <m:den>
                          <m:r>
                            <a:rPr lang="en-US" b="1" i="1">
                              <a:latin typeface="Cambria Math" panose="02040503050406030204" pitchFamily="18" charset="0"/>
                              <a:ea typeface="Cambria Math" panose="02040503050406030204" pitchFamily="18" charset="0"/>
                            </a:rPr>
                            <m:t>𝑵</m:t>
                          </m:r>
                        </m:den>
                      </m:f>
                      <m:nary>
                        <m:naryPr>
                          <m:chr m:val="∑"/>
                          <m:subHide m:val="on"/>
                          <m:supHide m:val="on"/>
                          <m:ctrlPr>
                            <a:rPr lang="en-US" b="1" i="1" smtClean="0">
                              <a:latin typeface="Cambria Math" panose="02040503050406030204" pitchFamily="18" charset="0"/>
                              <a:ea typeface="Cambria Math" panose="02040503050406030204" pitchFamily="18" charset="0"/>
                            </a:rPr>
                          </m:ctrlPr>
                        </m:naryPr>
                        <m:sub/>
                        <m:sup/>
                        <m:e>
                          <m:sSub>
                            <m:sSubPr>
                              <m:ctrlPr>
                                <a:rPr lang="en-US" b="1" i="1">
                                  <a:latin typeface="Cambria Math" panose="02040503050406030204" pitchFamily="18" charset="0"/>
                                  <a:ea typeface="Cambria Math" panose="02040503050406030204" pitchFamily="18" charset="0"/>
                                </a:rPr>
                              </m:ctrlPr>
                            </m:sSubPr>
                            <m:e>
                              <m:r>
                                <a:rPr lang="en-US" b="1" i="1" smtClean="0">
                                  <a:latin typeface="Cambria Math" panose="02040503050406030204" pitchFamily="18" charset="0"/>
                                  <a:ea typeface="Cambria Math" panose="02040503050406030204" pitchFamily="18" charset="0"/>
                                </a:rPr>
                                <m:t>𝒚</m:t>
                              </m:r>
                            </m:e>
                            <m:sub>
                              <m:r>
                                <a:rPr lang="en-US" b="1" i="1">
                                  <a:latin typeface="Cambria Math" panose="02040503050406030204" pitchFamily="18" charset="0"/>
                                  <a:ea typeface="Cambria Math" panose="02040503050406030204" pitchFamily="18" charset="0"/>
                                </a:rPr>
                                <m:t>𝒊</m:t>
                              </m:r>
                            </m:sub>
                          </m:sSub>
                          <m:r>
                            <a:rPr lang="en-US" b="1" i="1" smtClean="0">
                              <a:latin typeface="Cambria Math" panose="02040503050406030204" pitchFamily="18" charset="0"/>
                              <a:ea typeface="Cambria Math" panose="02040503050406030204" pitchFamily="18" charset="0"/>
                            </a:rPr>
                            <m:t>=</m:t>
                          </m:r>
                          <m:acc>
                            <m:accPr>
                              <m:chr m:val="̅"/>
                              <m:ctrlPr>
                                <a:rPr lang="en-US" b="1" i="1">
                                  <a:latin typeface="Cambria Math" panose="02040503050406030204" pitchFamily="18" charset="0"/>
                                </a:rPr>
                              </m:ctrlPr>
                            </m:accPr>
                            <m:e>
                              <m:r>
                                <a:rPr lang="en-US" b="1" i="1" smtClean="0">
                                  <a:latin typeface="Cambria Math" panose="02040503050406030204" pitchFamily="18" charset="0"/>
                                </a:rPr>
                                <m:t>𝒚</m:t>
                              </m:r>
                            </m:e>
                          </m:acc>
                        </m:e>
                      </m:nary>
                    </m:oMath>
                  </m:oMathPara>
                </a14:m>
                <a:endParaRPr lang="en-US" dirty="0"/>
              </a:p>
            </p:txBody>
          </p:sp>
        </mc:Choice>
        <mc:Fallback xmlns="">
          <p:sp>
            <p:nvSpPr>
              <p:cNvPr id="33" name="Rectangle 32">
                <a:extLst>
                  <a:ext uri="{FF2B5EF4-FFF2-40B4-BE49-F238E27FC236}">
                    <a16:creationId xmlns:a16="http://schemas.microsoft.com/office/drawing/2014/main" id="{C80BB062-5B16-43D9-9C3B-80ED3CDD7604}"/>
                  </a:ext>
                </a:extLst>
              </p:cNvPr>
              <p:cNvSpPr>
                <a:spLocks noRot="1" noChangeAspect="1" noMove="1" noResize="1" noEditPoints="1" noAdjustHandles="1" noChangeArrowheads="1" noChangeShapeType="1" noTextEdit="1"/>
              </p:cNvSpPr>
              <p:nvPr/>
            </p:nvSpPr>
            <p:spPr>
              <a:xfrm>
                <a:off x="4509004" y="3273688"/>
                <a:ext cx="1444370" cy="763094"/>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528791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B6104F-A24F-4C80-AA5B-183153184BDC}"/>
              </a:ext>
            </a:extLst>
          </p:cNvPr>
          <p:cNvPicPr>
            <a:picLocks noChangeAspect="1"/>
          </p:cNvPicPr>
          <p:nvPr/>
        </p:nvPicPr>
        <p:blipFill>
          <a:blip r:embed="rId2"/>
          <a:stretch>
            <a:fillRect/>
          </a:stretch>
        </p:blipFill>
        <p:spPr>
          <a:xfrm>
            <a:off x="812033" y="1165212"/>
            <a:ext cx="10280339" cy="5184329"/>
          </a:xfrm>
          <a:prstGeom prst="rect">
            <a:avLst/>
          </a:prstGeom>
        </p:spPr>
      </p:pic>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30848"/>
            <a:ext cx="10876384" cy="583109"/>
          </a:xfrm>
        </p:spPr>
        <p:txBody>
          <a:bodyPr>
            <a:normAutofit fontScale="90000"/>
          </a:bodyPr>
          <a:lstStyle/>
          <a:p>
            <a:r>
              <a:rPr lang="en-US" sz="4400" dirty="0"/>
              <a:t>Linear Regression – Problem #1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648EB61-68D5-4D56-9B29-B9B77270D78F}"/>
                  </a:ext>
                </a:extLst>
              </p:cNvPr>
              <p:cNvSpPr/>
              <p:nvPr/>
            </p:nvSpPr>
            <p:spPr>
              <a:xfrm>
                <a:off x="878294" y="746672"/>
                <a:ext cx="3884397" cy="584775"/>
              </a:xfrm>
              <a:prstGeom prst="rect">
                <a:avLst/>
              </a:prstGeom>
            </p:spPr>
            <p:txBody>
              <a:bodyPr wrap="none">
                <a:spAutoFit/>
              </a:bodyPr>
              <a:lstStyle/>
              <a:p>
                <a:r>
                  <a:rPr lang="en-US" dirty="0"/>
                  <a:t>Learning </a:t>
                </a:r>
                <a:r>
                  <a:rPr lang="en-US" sz="3200" dirty="0"/>
                  <a:t>  </a:t>
                </a:r>
                <a14:m>
                  <m:oMath xmlns:m="http://schemas.openxmlformats.org/officeDocument/2006/math">
                    <m:r>
                      <a:rPr lang="en-US" b="1" i="1" dirty="0">
                        <a:latin typeface="Cambria Math" panose="02040503050406030204" pitchFamily="18" charset="0"/>
                      </a:rPr>
                      <m:t>𝒇</m:t>
                    </m:r>
                    <m:r>
                      <a:rPr lang="en-US" b="1" i="1" dirty="0">
                        <a:latin typeface="Cambria Math" panose="02040503050406030204" pitchFamily="18" charset="0"/>
                      </a:rPr>
                      <m:t>(</m:t>
                    </m:r>
                    <m:r>
                      <a:rPr lang="en-US" b="1" i="1" dirty="0">
                        <a:latin typeface="Cambria Math" panose="02040503050406030204" pitchFamily="18" charset="0"/>
                      </a:rPr>
                      <m:t>𝒙</m:t>
                    </m:r>
                    <m:r>
                      <a:rPr lang="en-US" b="1" i="1" dirty="0">
                        <a:latin typeface="Cambria Math" panose="02040503050406030204" pitchFamily="18" charset="0"/>
                      </a:rPr>
                      <m:t>) =</m:t>
                    </m:r>
                    <m:r>
                      <a:rPr lang="en-US" b="1" i="1" dirty="0" smtClean="0">
                        <a:latin typeface="Cambria Math" panose="02040503050406030204" pitchFamily="18" charset="0"/>
                      </a:rPr>
                      <m:t>𝟐</m:t>
                    </m:r>
                    <m:r>
                      <a:rPr lang="en-US" b="1" i="1" dirty="0">
                        <a:latin typeface="Cambria Math" panose="02040503050406030204" pitchFamily="18" charset="0"/>
                      </a:rPr>
                      <m:t>𝒙</m:t>
                    </m:r>
                    <m:r>
                      <a:rPr lang="en-US" b="1" i="1" dirty="0">
                        <a:latin typeface="Cambria Math" panose="02040503050406030204" pitchFamily="18" charset="0"/>
                      </a:rPr>
                      <m:t> +</m:t>
                    </m:r>
                    <m:r>
                      <a:rPr lang="en-US" b="1" i="1" dirty="0" smtClean="0">
                        <a:latin typeface="Cambria Math" panose="02040503050406030204" pitchFamily="18" charset="0"/>
                      </a:rPr>
                      <m:t>𝟏</m:t>
                    </m:r>
                    <m:r>
                      <a:rPr lang="en-US" b="1" i="1" dirty="0">
                        <a:latin typeface="Cambria Math" panose="02040503050406030204" pitchFamily="18" charset="0"/>
                      </a:rPr>
                      <m:t> + </m:t>
                    </m:r>
                    <m:r>
                      <a:rPr lang="en-US" b="1" i="1" dirty="0">
                        <a:latin typeface="Cambria Math" panose="02040503050406030204" pitchFamily="18" charset="0"/>
                      </a:rPr>
                      <m:t>𝑵</m:t>
                    </m:r>
                    <m:r>
                      <a:rPr lang="en-US" b="1" i="1" dirty="0">
                        <a:latin typeface="Cambria Math" panose="02040503050406030204" pitchFamily="18" charset="0"/>
                      </a:rPr>
                      <m:t>(</m:t>
                    </m:r>
                    <m:r>
                      <a:rPr lang="en-US" b="1" i="1" dirty="0">
                        <a:latin typeface="Cambria Math" panose="02040503050406030204" pitchFamily="18" charset="0"/>
                      </a:rPr>
                      <m:t>𝟎</m:t>
                    </m:r>
                    <m:r>
                      <a:rPr lang="en-US" b="1" i="1" dirty="0">
                        <a:latin typeface="Cambria Math" panose="02040503050406030204" pitchFamily="18" charset="0"/>
                      </a:rPr>
                      <m:t>, </m:t>
                    </m:r>
                    <m:r>
                      <a:rPr lang="en-US" b="1" i="1" dirty="0" smtClean="0">
                        <a:latin typeface="Cambria Math" panose="02040503050406030204" pitchFamily="18" charset="0"/>
                      </a:rPr>
                      <m:t>𝟐</m:t>
                    </m:r>
                    <m:r>
                      <a:rPr lang="en-US" b="1" i="1" dirty="0">
                        <a:latin typeface="Cambria Math" panose="02040503050406030204" pitchFamily="18" charset="0"/>
                      </a:rPr>
                      <m:t>)</m:t>
                    </m:r>
                  </m:oMath>
                </a14:m>
                <a:endParaRPr lang="en-US" b="1" dirty="0"/>
              </a:p>
            </p:txBody>
          </p:sp>
        </mc:Choice>
        <mc:Fallback xmlns="">
          <p:sp>
            <p:nvSpPr>
              <p:cNvPr id="4" name="Rectangle 3">
                <a:extLst>
                  <a:ext uri="{FF2B5EF4-FFF2-40B4-BE49-F238E27FC236}">
                    <a16:creationId xmlns:a16="http://schemas.microsoft.com/office/drawing/2014/main" id="{7648EB61-68D5-4D56-9B29-B9B77270D78F}"/>
                  </a:ext>
                </a:extLst>
              </p:cNvPr>
              <p:cNvSpPr>
                <a:spLocks noRot="1" noChangeAspect="1" noMove="1" noResize="1" noEditPoints="1" noAdjustHandles="1" noChangeArrowheads="1" noChangeShapeType="1" noTextEdit="1"/>
              </p:cNvSpPr>
              <p:nvPr/>
            </p:nvSpPr>
            <p:spPr>
              <a:xfrm>
                <a:off x="878294" y="746672"/>
                <a:ext cx="3884397" cy="584775"/>
              </a:xfrm>
              <a:prstGeom prst="rect">
                <a:avLst/>
              </a:prstGeom>
              <a:blipFill>
                <a:blip r:embed="rId3"/>
                <a:stretch>
                  <a:fillRect l="-1256" b="-7292"/>
                </a:stretch>
              </a:blipFill>
            </p:spPr>
            <p:txBody>
              <a:bodyPr/>
              <a:lstStyle/>
              <a:p>
                <a:r>
                  <a:rPr lang="en-US">
                    <a:noFill/>
                  </a:rPr>
                  <a:t> </a:t>
                </a:r>
              </a:p>
            </p:txBody>
          </p:sp>
        </mc:Fallback>
      </mc:AlternateContent>
    </p:spTree>
    <p:extLst>
      <p:ext uri="{BB962C8B-B14F-4D97-AF65-F5344CB8AC3E}">
        <p14:creationId xmlns:p14="http://schemas.microsoft.com/office/powerpoint/2010/main" val="3924215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BA1763D-38BD-47B4-AC43-53636E7EF929}"/>
              </a:ext>
            </a:extLst>
          </p:cNvPr>
          <p:cNvPicPr>
            <a:picLocks noChangeAspect="1"/>
          </p:cNvPicPr>
          <p:nvPr/>
        </p:nvPicPr>
        <p:blipFill>
          <a:blip r:embed="rId2"/>
          <a:stretch>
            <a:fillRect/>
          </a:stretch>
        </p:blipFill>
        <p:spPr>
          <a:xfrm>
            <a:off x="878294" y="1331447"/>
            <a:ext cx="10106979" cy="4997579"/>
          </a:xfrm>
          <a:prstGeom prst="rect">
            <a:avLst/>
          </a:prstGeom>
        </p:spPr>
      </p:pic>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30848"/>
            <a:ext cx="10876384" cy="583109"/>
          </a:xfrm>
        </p:spPr>
        <p:txBody>
          <a:bodyPr>
            <a:normAutofit fontScale="90000"/>
          </a:bodyPr>
          <a:lstStyle/>
          <a:p>
            <a:r>
              <a:rPr lang="en-US" sz="4400" dirty="0"/>
              <a:t>Linear Regression – Problem #2 </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7648EB61-68D5-4D56-9B29-B9B77270D78F}"/>
                  </a:ext>
                </a:extLst>
              </p:cNvPr>
              <p:cNvSpPr/>
              <p:nvPr/>
            </p:nvSpPr>
            <p:spPr>
              <a:xfrm>
                <a:off x="878294" y="746672"/>
                <a:ext cx="4012637" cy="584775"/>
              </a:xfrm>
              <a:prstGeom prst="rect">
                <a:avLst/>
              </a:prstGeom>
            </p:spPr>
            <p:txBody>
              <a:bodyPr wrap="none">
                <a:spAutoFit/>
              </a:bodyPr>
              <a:lstStyle/>
              <a:p>
                <a:r>
                  <a:rPr lang="en-US" dirty="0"/>
                  <a:t>Learning </a:t>
                </a:r>
                <a:r>
                  <a:rPr lang="en-US" sz="3200" dirty="0"/>
                  <a:t>  </a:t>
                </a:r>
                <a14:m>
                  <m:oMath xmlns:m="http://schemas.openxmlformats.org/officeDocument/2006/math">
                    <m:r>
                      <a:rPr lang="en-US" b="1" i="1" dirty="0">
                        <a:latin typeface="Cambria Math" panose="02040503050406030204" pitchFamily="18" charset="0"/>
                      </a:rPr>
                      <m:t>𝒇</m:t>
                    </m:r>
                    <m:r>
                      <a:rPr lang="en-US" b="1" i="1" dirty="0">
                        <a:latin typeface="Cambria Math" panose="02040503050406030204" pitchFamily="18" charset="0"/>
                      </a:rPr>
                      <m:t>(</m:t>
                    </m:r>
                    <m:r>
                      <a:rPr lang="en-US" b="1" i="1" dirty="0">
                        <a:latin typeface="Cambria Math" panose="02040503050406030204" pitchFamily="18" charset="0"/>
                      </a:rPr>
                      <m:t>𝒙</m:t>
                    </m:r>
                    <m:r>
                      <a:rPr lang="en-US" b="1" i="1" dirty="0">
                        <a:latin typeface="Cambria Math" panose="02040503050406030204" pitchFamily="18" charset="0"/>
                      </a:rPr>
                      <m:t>) =</m:t>
                    </m:r>
                    <m:r>
                      <a:rPr lang="en-US" b="1" i="1" dirty="0" smtClean="0">
                        <a:latin typeface="Cambria Math" panose="02040503050406030204" pitchFamily="18" charset="0"/>
                      </a:rPr>
                      <m:t>𝑺𝒊𝒏</m:t>
                    </m:r>
                    <m:r>
                      <a:rPr lang="en-US" b="1" i="1" dirty="0" smtClean="0">
                        <a:latin typeface="Cambria Math" panose="02040503050406030204" pitchFamily="18" charset="0"/>
                      </a:rPr>
                      <m:t>(</m:t>
                    </m:r>
                    <m:r>
                      <a:rPr lang="en-US" b="1" i="1" dirty="0" smtClean="0">
                        <a:latin typeface="Cambria Math" panose="02040503050406030204" pitchFamily="18" charset="0"/>
                      </a:rPr>
                      <m:t>𝒙</m:t>
                    </m:r>
                    <m:r>
                      <a:rPr lang="en-US" b="1" i="1" dirty="0" smtClean="0">
                        <a:latin typeface="Cambria Math" panose="02040503050406030204" pitchFamily="18" charset="0"/>
                      </a:rPr>
                      <m:t>)+ </m:t>
                    </m:r>
                    <m:r>
                      <a:rPr lang="en-US" b="1" i="1" dirty="0">
                        <a:latin typeface="Cambria Math" panose="02040503050406030204" pitchFamily="18" charset="0"/>
                      </a:rPr>
                      <m:t>𝑵</m:t>
                    </m:r>
                    <m:r>
                      <a:rPr lang="en-US" b="1" i="1" dirty="0">
                        <a:latin typeface="Cambria Math" panose="02040503050406030204" pitchFamily="18" charset="0"/>
                      </a:rPr>
                      <m:t>(</m:t>
                    </m:r>
                    <m:r>
                      <a:rPr lang="en-US" b="1" i="1" dirty="0">
                        <a:latin typeface="Cambria Math" panose="02040503050406030204" pitchFamily="18" charset="0"/>
                      </a:rPr>
                      <m:t>𝟎</m:t>
                    </m:r>
                    <m:r>
                      <a:rPr lang="en-US" b="1" i="1" dirty="0">
                        <a:latin typeface="Cambria Math" panose="02040503050406030204" pitchFamily="18" charset="0"/>
                      </a:rPr>
                      <m:t>, </m:t>
                    </m:r>
                    <m:r>
                      <a:rPr lang="en-US" b="1" i="1" dirty="0" smtClean="0">
                        <a:latin typeface="Cambria Math" panose="02040503050406030204" pitchFamily="18" charset="0"/>
                      </a:rPr>
                      <m:t>𝟎</m:t>
                    </m:r>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m:t>
                    </m:r>
                  </m:oMath>
                </a14:m>
                <a:endParaRPr lang="en-US" b="1" dirty="0"/>
              </a:p>
            </p:txBody>
          </p:sp>
        </mc:Choice>
        <mc:Fallback xmlns="">
          <p:sp>
            <p:nvSpPr>
              <p:cNvPr id="4" name="Rectangle 3">
                <a:extLst>
                  <a:ext uri="{FF2B5EF4-FFF2-40B4-BE49-F238E27FC236}">
                    <a16:creationId xmlns:a16="http://schemas.microsoft.com/office/drawing/2014/main" id="{7648EB61-68D5-4D56-9B29-B9B77270D78F}"/>
                  </a:ext>
                </a:extLst>
              </p:cNvPr>
              <p:cNvSpPr>
                <a:spLocks noRot="1" noChangeAspect="1" noMove="1" noResize="1" noEditPoints="1" noAdjustHandles="1" noChangeArrowheads="1" noChangeShapeType="1" noTextEdit="1"/>
              </p:cNvSpPr>
              <p:nvPr/>
            </p:nvSpPr>
            <p:spPr>
              <a:xfrm>
                <a:off x="878294" y="746672"/>
                <a:ext cx="4012637" cy="584775"/>
              </a:xfrm>
              <a:prstGeom prst="rect">
                <a:avLst/>
              </a:prstGeom>
              <a:blipFill>
                <a:blip r:embed="rId3"/>
                <a:stretch>
                  <a:fillRect l="-1216" b="-7292"/>
                </a:stretch>
              </a:blipFill>
            </p:spPr>
            <p:txBody>
              <a:bodyPr/>
              <a:lstStyle/>
              <a:p>
                <a:r>
                  <a:rPr lang="en-US">
                    <a:noFill/>
                  </a:rPr>
                  <a:t> </a:t>
                </a:r>
              </a:p>
            </p:txBody>
          </p:sp>
        </mc:Fallback>
      </mc:AlternateContent>
    </p:spTree>
    <p:extLst>
      <p:ext uri="{BB962C8B-B14F-4D97-AF65-F5344CB8AC3E}">
        <p14:creationId xmlns:p14="http://schemas.microsoft.com/office/powerpoint/2010/main" val="39041338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34CC3-1744-47A9-BBDC-B771366365E3}"/>
              </a:ext>
            </a:extLst>
          </p:cNvPr>
          <p:cNvSpPr>
            <a:spLocks noGrp="1"/>
          </p:cNvSpPr>
          <p:nvPr>
            <p:ph type="ctrTitle"/>
          </p:nvPr>
        </p:nvSpPr>
        <p:spPr/>
        <p:txBody>
          <a:bodyPr/>
          <a:lstStyle/>
          <a:p>
            <a:r>
              <a:rPr lang="en-US" dirty="0"/>
              <a:t>K Nearest Neighbors (KNN)</a:t>
            </a:r>
          </a:p>
        </p:txBody>
      </p:sp>
    </p:spTree>
    <p:extLst>
      <p:ext uri="{BB962C8B-B14F-4D97-AF65-F5344CB8AC3E}">
        <p14:creationId xmlns:p14="http://schemas.microsoft.com/office/powerpoint/2010/main" val="1899210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54691"/>
            <a:ext cx="10058400" cy="852488"/>
          </a:xfrm>
        </p:spPr>
        <p:txBody>
          <a:bodyPr>
            <a:normAutofit/>
          </a:bodyPr>
          <a:lstStyle/>
          <a:p>
            <a:r>
              <a:rPr lang="en-US" sz="4400" dirty="0"/>
              <a:t>KNN – Graphical Intuition</a:t>
            </a:r>
          </a:p>
        </p:txBody>
      </p:sp>
      <p:pic>
        <p:nvPicPr>
          <p:cNvPr id="4" name="Picture 3">
            <a:extLst>
              <a:ext uri="{FF2B5EF4-FFF2-40B4-BE49-F238E27FC236}">
                <a16:creationId xmlns:a16="http://schemas.microsoft.com/office/drawing/2014/main" id="{44D36938-42C2-4DD0-96F5-788F43E59DEB}"/>
              </a:ext>
            </a:extLst>
          </p:cNvPr>
          <p:cNvPicPr>
            <a:picLocks noChangeAspect="1"/>
          </p:cNvPicPr>
          <p:nvPr/>
        </p:nvPicPr>
        <p:blipFill>
          <a:blip r:embed="rId2"/>
          <a:stretch>
            <a:fillRect/>
          </a:stretch>
        </p:blipFill>
        <p:spPr>
          <a:xfrm>
            <a:off x="3054704" y="1007179"/>
            <a:ext cx="6082591" cy="5126013"/>
          </a:xfrm>
          <a:prstGeom prst="rect">
            <a:avLst/>
          </a:prstGeom>
        </p:spPr>
      </p:pic>
      <p:sp>
        <p:nvSpPr>
          <p:cNvPr id="6" name="Rectangle 5">
            <a:extLst>
              <a:ext uri="{FF2B5EF4-FFF2-40B4-BE49-F238E27FC236}">
                <a16:creationId xmlns:a16="http://schemas.microsoft.com/office/drawing/2014/main" id="{0A6AE9F1-5F26-4F61-ABB0-7D505CD2CB15}"/>
              </a:ext>
            </a:extLst>
          </p:cNvPr>
          <p:cNvSpPr/>
          <p:nvPr/>
        </p:nvSpPr>
        <p:spPr>
          <a:xfrm>
            <a:off x="7103548" y="6413489"/>
            <a:ext cx="5058308" cy="369332"/>
          </a:xfrm>
          <a:prstGeom prst="rect">
            <a:avLst/>
          </a:prstGeom>
        </p:spPr>
        <p:txBody>
          <a:bodyPr wrap="none">
            <a:spAutoFit/>
          </a:bodyPr>
          <a:lstStyle/>
          <a:p>
            <a:r>
              <a:rPr lang="en-US" b="1" dirty="0">
                <a:solidFill>
                  <a:schemeClr val="bg1"/>
                </a:solidFill>
                <a:hlinkClick r:id="rId3">
                  <a:extLst>
                    <a:ext uri="{A12FA001-AC4F-418D-AE19-62706E023703}">
                      <ahyp:hlinkClr xmlns:ahyp="http://schemas.microsoft.com/office/drawing/2018/hyperlinkcolor" val="tx"/>
                    </a:ext>
                  </a:extLst>
                </a:hlinkClick>
              </a:rPr>
              <a:t>https://www.youtube.com/watch?v=3lp5CmSwrHI</a:t>
            </a:r>
            <a:endParaRPr lang="en-US" b="1" dirty="0">
              <a:solidFill>
                <a:schemeClr val="bg1"/>
              </a:solidFill>
            </a:endParaRPr>
          </a:p>
        </p:txBody>
      </p:sp>
    </p:spTree>
    <p:extLst>
      <p:ext uri="{BB962C8B-B14F-4D97-AF65-F5344CB8AC3E}">
        <p14:creationId xmlns:p14="http://schemas.microsoft.com/office/powerpoint/2010/main" val="5894552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878294" y="154691"/>
            <a:ext cx="10058400" cy="852488"/>
          </a:xfrm>
        </p:spPr>
        <p:txBody>
          <a:bodyPr>
            <a:normAutofit/>
          </a:bodyPr>
          <a:lstStyle/>
          <a:p>
            <a:r>
              <a:rPr lang="en-US" sz="4400" dirty="0"/>
              <a:t>KNN – Graphical Intuition</a:t>
            </a:r>
          </a:p>
        </p:txBody>
      </p:sp>
      <p:pic>
        <p:nvPicPr>
          <p:cNvPr id="4" name="Picture 3">
            <a:extLst>
              <a:ext uri="{FF2B5EF4-FFF2-40B4-BE49-F238E27FC236}">
                <a16:creationId xmlns:a16="http://schemas.microsoft.com/office/drawing/2014/main" id="{44D36938-42C2-4DD0-96F5-788F43E59DEB}"/>
              </a:ext>
            </a:extLst>
          </p:cNvPr>
          <p:cNvPicPr>
            <a:picLocks noChangeAspect="1"/>
          </p:cNvPicPr>
          <p:nvPr/>
        </p:nvPicPr>
        <p:blipFill>
          <a:blip r:embed="rId2"/>
          <a:stretch>
            <a:fillRect/>
          </a:stretch>
        </p:blipFill>
        <p:spPr>
          <a:xfrm>
            <a:off x="3054704" y="1007179"/>
            <a:ext cx="6082591" cy="5126013"/>
          </a:xfrm>
          <a:prstGeom prst="rect">
            <a:avLst/>
          </a:prstGeom>
        </p:spPr>
      </p:pic>
      <p:sp>
        <p:nvSpPr>
          <p:cNvPr id="6" name="Rectangle 5">
            <a:extLst>
              <a:ext uri="{FF2B5EF4-FFF2-40B4-BE49-F238E27FC236}">
                <a16:creationId xmlns:a16="http://schemas.microsoft.com/office/drawing/2014/main" id="{0A6AE9F1-5F26-4F61-ABB0-7D505CD2CB15}"/>
              </a:ext>
            </a:extLst>
          </p:cNvPr>
          <p:cNvSpPr/>
          <p:nvPr/>
        </p:nvSpPr>
        <p:spPr>
          <a:xfrm>
            <a:off x="7103548" y="6413489"/>
            <a:ext cx="5058308" cy="369332"/>
          </a:xfrm>
          <a:prstGeom prst="rect">
            <a:avLst/>
          </a:prstGeom>
        </p:spPr>
        <p:txBody>
          <a:bodyPr wrap="none">
            <a:spAutoFit/>
          </a:bodyPr>
          <a:lstStyle/>
          <a:p>
            <a:r>
              <a:rPr lang="en-US" b="1" dirty="0">
                <a:solidFill>
                  <a:schemeClr val="bg1"/>
                </a:solidFill>
                <a:hlinkClick r:id="rId3">
                  <a:extLst>
                    <a:ext uri="{A12FA001-AC4F-418D-AE19-62706E023703}">
                      <ahyp:hlinkClr xmlns:ahyp="http://schemas.microsoft.com/office/drawing/2018/hyperlinkcolor" val="tx"/>
                    </a:ext>
                  </a:extLst>
                </a:hlinkClick>
              </a:rPr>
              <a:t>https://www.youtube.com/watch?v=3lp5CmSwrHI</a:t>
            </a:r>
            <a:endParaRPr lang="en-US" b="1" dirty="0">
              <a:solidFill>
                <a:schemeClr val="bg1"/>
              </a:solidFill>
            </a:endParaRPr>
          </a:p>
        </p:txBody>
      </p:sp>
    </p:spTree>
    <p:extLst>
      <p:ext uri="{BB962C8B-B14F-4D97-AF65-F5344CB8AC3E}">
        <p14:creationId xmlns:p14="http://schemas.microsoft.com/office/powerpoint/2010/main" val="16239371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CEBCC7-3711-4603-917E-B1BFD33471BB}"/>
              </a:ext>
            </a:extLst>
          </p:cNvPr>
          <p:cNvPicPr>
            <a:picLocks noChangeAspect="1"/>
          </p:cNvPicPr>
          <p:nvPr/>
        </p:nvPicPr>
        <p:blipFill>
          <a:blip r:embed="rId2"/>
          <a:stretch>
            <a:fillRect/>
          </a:stretch>
        </p:blipFill>
        <p:spPr>
          <a:xfrm>
            <a:off x="652462" y="566737"/>
            <a:ext cx="10887075" cy="5724525"/>
          </a:xfrm>
          <a:prstGeom prst="rect">
            <a:avLst/>
          </a:prstGeom>
        </p:spPr>
      </p:pic>
      <p:sp>
        <p:nvSpPr>
          <p:cNvPr id="2" name="Title 1">
            <a:extLst>
              <a:ext uri="{FF2B5EF4-FFF2-40B4-BE49-F238E27FC236}">
                <a16:creationId xmlns:a16="http://schemas.microsoft.com/office/drawing/2014/main" id="{0A293E1E-EB40-4241-93E8-5F72AB65C1AA}"/>
              </a:ext>
            </a:extLst>
          </p:cNvPr>
          <p:cNvSpPr>
            <a:spLocks noGrp="1"/>
          </p:cNvSpPr>
          <p:nvPr>
            <p:ph type="title" idx="4294967295"/>
          </p:nvPr>
        </p:nvSpPr>
        <p:spPr>
          <a:xfrm>
            <a:off x="652462" y="128188"/>
            <a:ext cx="10058400" cy="583640"/>
          </a:xfrm>
        </p:spPr>
        <p:txBody>
          <a:bodyPr>
            <a:normAutofit fontScale="90000"/>
          </a:bodyPr>
          <a:lstStyle/>
          <a:p>
            <a:r>
              <a:rPr lang="en-US" sz="4400" dirty="0"/>
              <a:t>KNN – Simulated Data</a:t>
            </a:r>
          </a:p>
        </p:txBody>
      </p:sp>
      <p:sp>
        <p:nvSpPr>
          <p:cNvPr id="6" name="Rectangle 5">
            <a:extLst>
              <a:ext uri="{FF2B5EF4-FFF2-40B4-BE49-F238E27FC236}">
                <a16:creationId xmlns:a16="http://schemas.microsoft.com/office/drawing/2014/main" id="{0A6AE9F1-5F26-4F61-ABB0-7D505CD2CB15}"/>
              </a:ext>
            </a:extLst>
          </p:cNvPr>
          <p:cNvSpPr/>
          <p:nvPr/>
        </p:nvSpPr>
        <p:spPr>
          <a:xfrm>
            <a:off x="7103548" y="6413489"/>
            <a:ext cx="5058308" cy="369332"/>
          </a:xfrm>
          <a:prstGeom prst="rect">
            <a:avLst/>
          </a:prstGeom>
        </p:spPr>
        <p:txBody>
          <a:bodyPr wrap="none">
            <a:spAutoFit/>
          </a:bodyPr>
          <a:lstStyle/>
          <a:p>
            <a:r>
              <a:rPr lang="en-US" b="1" dirty="0">
                <a:solidFill>
                  <a:schemeClr val="bg1"/>
                </a:solidFill>
                <a:hlinkClick r:id="rId3">
                  <a:extLst>
                    <a:ext uri="{A12FA001-AC4F-418D-AE19-62706E023703}">
                      <ahyp:hlinkClr xmlns:ahyp="http://schemas.microsoft.com/office/drawing/2018/hyperlinkcolor" val="tx"/>
                    </a:ext>
                  </a:extLst>
                </a:hlinkClick>
              </a:rPr>
              <a:t>https://www.youtube.com/watch?v=3lp5CmSwrHI</a:t>
            </a:r>
            <a:endParaRPr lang="en-US" b="1" dirty="0">
              <a:solidFill>
                <a:schemeClr val="bg1"/>
              </a:solidFill>
            </a:endParaRPr>
          </a:p>
        </p:txBody>
      </p:sp>
    </p:spTree>
    <p:extLst>
      <p:ext uri="{BB962C8B-B14F-4D97-AF65-F5344CB8AC3E}">
        <p14:creationId xmlns:p14="http://schemas.microsoft.com/office/powerpoint/2010/main" val="550005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Resultado de imagen para audio recognition">
            <a:extLst>
              <a:ext uri="{FF2B5EF4-FFF2-40B4-BE49-F238E27FC236}">
                <a16:creationId xmlns:a16="http://schemas.microsoft.com/office/drawing/2014/main" id="{A86C3092-6DD4-4F49-8CE3-FF85226DE2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2605" y="3869084"/>
            <a:ext cx="3859605" cy="2181516"/>
          </a:xfrm>
          <a:prstGeom prst="rect">
            <a:avLst/>
          </a:prstGeom>
          <a:noFill/>
        </p:spPr>
      </p:pic>
      <p:sp>
        <p:nvSpPr>
          <p:cNvPr id="2" name="Title 1"/>
          <p:cNvSpPr>
            <a:spLocks noGrp="1"/>
          </p:cNvSpPr>
          <p:nvPr>
            <p:ph type="title" idx="4294967295"/>
          </p:nvPr>
        </p:nvSpPr>
        <p:spPr>
          <a:xfrm>
            <a:off x="348161" y="220266"/>
            <a:ext cx="10058400" cy="808257"/>
          </a:xfrm>
        </p:spPr>
        <p:txBody>
          <a:bodyPr/>
          <a:lstStyle/>
          <a:p>
            <a:r>
              <a:rPr lang="en-US" dirty="0"/>
              <a:t>Artificial Intelligence</a:t>
            </a:r>
          </a:p>
        </p:txBody>
      </p:sp>
      <p:pic>
        <p:nvPicPr>
          <p:cNvPr id="1026" name="Picture 2" descr="Resultado de imagen para natural language processing">
            <a:extLst>
              <a:ext uri="{FF2B5EF4-FFF2-40B4-BE49-F238E27FC236}">
                <a16:creationId xmlns:a16="http://schemas.microsoft.com/office/drawing/2014/main" id="{4496F90E-644B-40AC-9298-0CB268D9E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2828" y="1221206"/>
            <a:ext cx="4539160" cy="21815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n para image processing">
            <a:extLst>
              <a:ext uri="{FF2B5EF4-FFF2-40B4-BE49-F238E27FC236}">
                <a16:creationId xmlns:a16="http://schemas.microsoft.com/office/drawing/2014/main" id="{8B6A4660-130F-4465-ABF0-57FF3915D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8157" y="1221206"/>
            <a:ext cx="3924967" cy="220779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Resultado de imagen para robots">
            <a:extLst>
              <a:ext uri="{FF2B5EF4-FFF2-40B4-BE49-F238E27FC236}">
                <a16:creationId xmlns:a16="http://schemas.microsoft.com/office/drawing/2014/main" id="{6EFDC8EB-52C9-4415-9713-913649E248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516" t="1847" r="27357"/>
          <a:stretch/>
        </p:blipFill>
        <p:spPr bwMode="auto">
          <a:xfrm>
            <a:off x="2077726" y="3700161"/>
            <a:ext cx="1810846" cy="2519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55149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07746-6BA1-4F57-AAFB-E53D0F35BADA}"/>
              </a:ext>
            </a:extLst>
          </p:cNvPr>
          <p:cNvSpPr>
            <a:spLocks noGrp="1"/>
          </p:cNvSpPr>
          <p:nvPr>
            <p:ph type="title" idx="4294967295"/>
          </p:nvPr>
        </p:nvSpPr>
        <p:spPr>
          <a:xfrm>
            <a:off x="410547" y="211228"/>
            <a:ext cx="10515600" cy="781376"/>
          </a:xfrm>
        </p:spPr>
        <p:txBody>
          <a:bodyPr/>
          <a:lstStyle/>
          <a:p>
            <a:r>
              <a:rPr lang="en-US" dirty="0"/>
              <a:t>Data Science end to end</a:t>
            </a:r>
          </a:p>
        </p:txBody>
      </p:sp>
      <p:pic>
        <p:nvPicPr>
          <p:cNvPr id="3074" name="Picture 2" descr="Resultado de imagen para scrapy">
            <a:extLst>
              <a:ext uri="{FF2B5EF4-FFF2-40B4-BE49-F238E27FC236}">
                <a16:creationId xmlns:a16="http://schemas.microsoft.com/office/drawing/2014/main" id="{DD6B740A-CF90-4F10-A333-20143091293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238"/>
          <a:stretch/>
        </p:blipFill>
        <p:spPr bwMode="auto">
          <a:xfrm>
            <a:off x="565377" y="4384027"/>
            <a:ext cx="1061357" cy="8899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FFFA2A0D-F15A-4CD8-B987-690BE8D13E15}"/>
              </a:ext>
            </a:extLst>
          </p:cNvPr>
          <p:cNvSpPr/>
          <p:nvPr/>
        </p:nvSpPr>
        <p:spPr>
          <a:xfrm>
            <a:off x="410547" y="1408922"/>
            <a:ext cx="3377682" cy="4432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C9EA0FD-7ACF-47C5-9BCE-914065246F2D}"/>
              </a:ext>
            </a:extLst>
          </p:cNvPr>
          <p:cNvSpPr/>
          <p:nvPr/>
        </p:nvSpPr>
        <p:spPr>
          <a:xfrm>
            <a:off x="4482581" y="1408921"/>
            <a:ext cx="3377682" cy="4432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C3E9243-BFB5-43ED-ADB8-3B9339DBF8EF}"/>
              </a:ext>
            </a:extLst>
          </p:cNvPr>
          <p:cNvSpPr/>
          <p:nvPr/>
        </p:nvSpPr>
        <p:spPr>
          <a:xfrm>
            <a:off x="8535953" y="1408920"/>
            <a:ext cx="3377682" cy="443204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spark logo">
            <a:extLst>
              <a:ext uri="{FF2B5EF4-FFF2-40B4-BE49-F238E27FC236}">
                <a16:creationId xmlns:a16="http://schemas.microsoft.com/office/drawing/2014/main" id="{8A9B15BD-DE3D-45A7-A700-BB734E8C60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5861" y="3764902"/>
            <a:ext cx="161925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Resultado de imagen para hadoop">
            <a:extLst>
              <a:ext uri="{FF2B5EF4-FFF2-40B4-BE49-F238E27FC236}">
                <a16:creationId xmlns:a16="http://schemas.microsoft.com/office/drawing/2014/main" id="{189CF4F5-027E-401B-9AB8-ABC56B336B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761" y="2181646"/>
            <a:ext cx="1061357" cy="10613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2FB379F-2B6D-4583-9D60-51731D799D62}"/>
              </a:ext>
            </a:extLst>
          </p:cNvPr>
          <p:cNvSpPr txBox="1"/>
          <p:nvPr/>
        </p:nvSpPr>
        <p:spPr>
          <a:xfrm>
            <a:off x="419878" y="1408922"/>
            <a:ext cx="3377682" cy="523220"/>
          </a:xfrm>
          <a:prstGeom prst="rect">
            <a:avLst/>
          </a:prstGeom>
          <a:solidFill>
            <a:srgbClr val="9B2D1F"/>
          </a:solidFill>
        </p:spPr>
        <p:txBody>
          <a:bodyPr wrap="square" rtlCol="0">
            <a:spAutoFit/>
          </a:bodyPr>
          <a:lstStyle/>
          <a:p>
            <a:r>
              <a:rPr lang="en-US" sz="2800" b="1" dirty="0">
                <a:solidFill>
                  <a:schemeClr val="bg1"/>
                </a:solidFill>
              </a:rPr>
              <a:t>Get data </a:t>
            </a:r>
          </a:p>
        </p:txBody>
      </p:sp>
      <p:pic>
        <p:nvPicPr>
          <p:cNvPr id="3080" name="Picture 8" descr="Resultado de imagen para microphone icon">
            <a:extLst>
              <a:ext uri="{FF2B5EF4-FFF2-40B4-BE49-F238E27FC236}">
                <a16:creationId xmlns:a16="http://schemas.microsoft.com/office/drawing/2014/main" id="{F797D33A-A25F-4C64-9448-8EEE78CB62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7791" y="4781161"/>
            <a:ext cx="811374" cy="81137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Resultado de imagen para camera icon">
            <a:extLst>
              <a:ext uri="{FF2B5EF4-FFF2-40B4-BE49-F238E27FC236}">
                <a16:creationId xmlns:a16="http://schemas.microsoft.com/office/drawing/2014/main" id="{E0626A7F-A713-4553-9E4B-AD16D0158F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0066" y="3243003"/>
            <a:ext cx="853557" cy="853557"/>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esultado de imagen para document">
            <a:extLst>
              <a:ext uri="{FF2B5EF4-FFF2-40B4-BE49-F238E27FC236}">
                <a16:creationId xmlns:a16="http://schemas.microsoft.com/office/drawing/2014/main" id="{FF8D28CB-2286-4D27-9E93-63EC2ADAF4F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21381" y="2093977"/>
            <a:ext cx="837811" cy="102618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E41B9AD-3AD9-44FF-B330-9E605D455BB3}"/>
              </a:ext>
            </a:extLst>
          </p:cNvPr>
          <p:cNvSpPr txBox="1"/>
          <p:nvPr/>
        </p:nvSpPr>
        <p:spPr>
          <a:xfrm>
            <a:off x="4482581" y="1410416"/>
            <a:ext cx="3377682" cy="523220"/>
          </a:xfrm>
          <a:prstGeom prst="rect">
            <a:avLst/>
          </a:prstGeom>
          <a:solidFill>
            <a:srgbClr val="9B2D1F"/>
          </a:solidFill>
        </p:spPr>
        <p:txBody>
          <a:bodyPr wrap="square" rtlCol="0">
            <a:spAutoFit/>
          </a:bodyPr>
          <a:lstStyle/>
          <a:p>
            <a:r>
              <a:rPr lang="en-US" sz="2800" b="1" dirty="0">
                <a:solidFill>
                  <a:schemeClr val="bg1"/>
                </a:solidFill>
              </a:rPr>
              <a:t>Build Model</a:t>
            </a:r>
          </a:p>
        </p:txBody>
      </p:sp>
      <p:sp>
        <p:nvSpPr>
          <p:cNvPr id="16" name="TextBox 15">
            <a:extLst>
              <a:ext uri="{FF2B5EF4-FFF2-40B4-BE49-F238E27FC236}">
                <a16:creationId xmlns:a16="http://schemas.microsoft.com/office/drawing/2014/main" id="{9F5F8832-9F4C-4860-9C2A-650FF81D89EF}"/>
              </a:ext>
            </a:extLst>
          </p:cNvPr>
          <p:cNvSpPr txBox="1"/>
          <p:nvPr/>
        </p:nvSpPr>
        <p:spPr>
          <a:xfrm>
            <a:off x="8545284" y="1401085"/>
            <a:ext cx="3377682" cy="523220"/>
          </a:xfrm>
          <a:prstGeom prst="rect">
            <a:avLst/>
          </a:prstGeom>
          <a:solidFill>
            <a:srgbClr val="9B2D1F"/>
          </a:solidFill>
        </p:spPr>
        <p:txBody>
          <a:bodyPr wrap="square" rtlCol="0">
            <a:spAutoFit/>
          </a:bodyPr>
          <a:lstStyle/>
          <a:p>
            <a:r>
              <a:rPr lang="en-US" sz="2800" b="1" dirty="0">
                <a:solidFill>
                  <a:schemeClr val="bg1"/>
                </a:solidFill>
              </a:rPr>
              <a:t>Deploy Model</a:t>
            </a:r>
          </a:p>
        </p:txBody>
      </p:sp>
      <p:pic>
        <p:nvPicPr>
          <p:cNvPr id="3086" name="Picture 14" descr="Resultado de imagen para scikit learn">
            <a:extLst>
              <a:ext uri="{FF2B5EF4-FFF2-40B4-BE49-F238E27FC236}">
                <a16:creationId xmlns:a16="http://schemas.microsoft.com/office/drawing/2014/main" id="{CDBEF940-5692-436D-B56E-46DDA3EAA8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2252" y="2101947"/>
            <a:ext cx="1369170" cy="73916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Resultado de imagen para tensorflow">
            <a:extLst>
              <a:ext uri="{FF2B5EF4-FFF2-40B4-BE49-F238E27FC236}">
                <a16:creationId xmlns:a16="http://schemas.microsoft.com/office/drawing/2014/main" id="{E3FCF5AD-5608-42B5-ABB2-168372E15BD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4391" y="2615783"/>
            <a:ext cx="1353911" cy="1128259"/>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Resultado de imagen para R">
            <a:extLst>
              <a:ext uri="{FF2B5EF4-FFF2-40B4-BE49-F238E27FC236}">
                <a16:creationId xmlns:a16="http://schemas.microsoft.com/office/drawing/2014/main" id="{DF5F5797-7B57-48F6-9806-FB36E27D90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70907" y="3744042"/>
            <a:ext cx="1066703" cy="826723"/>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Resultado de imagen para matlab">
            <a:extLst>
              <a:ext uri="{FF2B5EF4-FFF2-40B4-BE49-F238E27FC236}">
                <a16:creationId xmlns:a16="http://schemas.microsoft.com/office/drawing/2014/main" id="{6E7E2F54-7888-4B84-B02B-B084104AAF8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54391" y="4523135"/>
            <a:ext cx="1066703" cy="960033"/>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descr="Resultado de imagen para android">
            <a:extLst>
              <a:ext uri="{FF2B5EF4-FFF2-40B4-BE49-F238E27FC236}">
                <a16:creationId xmlns:a16="http://schemas.microsoft.com/office/drawing/2014/main" id="{B0F4B0F3-A6E0-4C4D-A9D5-AFF9A1C9386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512" r="32719"/>
          <a:stretch/>
        </p:blipFill>
        <p:spPr bwMode="auto">
          <a:xfrm>
            <a:off x="10518029" y="2308148"/>
            <a:ext cx="1102371" cy="1656613"/>
          </a:xfrm>
          <a:prstGeom prst="rect">
            <a:avLst/>
          </a:prstGeom>
          <a:noFill/>
          <a:extLst>
            <a:ext uri="{909E8E84-426E-40DD-AFC4-6F175D3DCCD1}">
              <a14:hiddenFill xmlns:a14="http://schemas.microsoft.com/office/drawing/2010/main">
                <a:solidFill>
                  <a:srgbClr val="FFFFFF"/>
                </a:solidFill>
              </a14:hiddenFill>
            </a:ext>
          </a:extLst>
        </p:spPr>
      </p:pic>
      <p:pic>
        <p:nvPicPr>
          <p:cNvPr id="3098" name="Picture 26" descr="Resultado de imagen para cloud">
            <a:extLst>
              <a:ext uri="{FF2B5EF4-FFF2-40B4-BE49-F238E27FC236}">
                <a16:creationId xmlns:a16="http://schemas.microsoft.com/office/drawing/2014/main" id="{95FA51C9-423E-46FE-89EC-F117BB20707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158012" y="2308148"/>
            <a:ext cx="1272174" cy="844068"/>
          </a:xfrm>
          <a:prstGeom prst="rect">
            <a:avLst/>
          </a:prstGeom>
          <a:noFill/>
          <a:extLst>
            <a:ext uri="{909E8E84-426E-40DD-AFC4-6F175D3DCCD1}">
              <a14:hiddenFill xmlns:a14="http://schemas.microsoft.com/office/drawing/2010/main">
                <a:solidFill>
                  <a:srgbClr val="FFFFFF"/>
                </a:solidFill>
              </a14:hiddenFill>
            </a:ext>
          </a:extLst>
        </p:spPr>
      </p:pic>
      <p:pic>
        <p:nvPicPr>
          <p:cNvPr id="3100" name="Picture 28" descr="Resultado de imagen para windows">
            <a:extLst>
              <a:ext uri="{FF2B5EF4-FFF2-40B4-BE49-F238E27FC236}">
                <a16:creationId xmlns:a16="http://schemas.microsoft.com/office/drawing/2014/main" id="{FA1F3609-D19E-4F3D-AC66-32387BCEFF6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30973" y="3705785"/>
            <a:ext cx="1272174" cy="955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Resultado de imagen para linux">
            <a:extLst>
              <a:ext uri="{FF2B5EF4-FFF2-40B4-BE49-F238E27FC236}">
                <a16:creationId xmlns:a16="http://schemas.microsoft.com/office/drawing/2014/main" id="{E36FD18B-2E57-4433-A359-62D0D89C88C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412267" y="4138389"/>
            <a:ext cx="1022234" cy="1226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995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874A814-6171-4916-AE92-0BAA833CA16F}"/>
              </a:ext>
            </a:extLst>
          </p:cNvPr>
          <p:cNvSpPr/>
          <p:nvPr/>
        </p:nvSpPr>
        <p:spPr>
          <a:xfrm>
            <a:off x="410547" y="820897"/>
            <a:ext cx="3377682" cy="59034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2" name="Picture 16" descr="Resultado de imagen para regression gif">
            <a:extLst>
              <a:ext uri="{FF2B5EF4-FFF2-40B4-BE49-F238E27FC236}">
                <a16:creationId xmlns:a16="http://schemas.microsoft.com/office/drawing/2014/main" id="{029BC7B5-31BE-4532-ABCB-06B988B54E3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475544" y="3919354"/>
            <a:ext cx="3211315" cy="2408486"/>
          </a:xfrm>
          <a:prstGeom prst="rect">
            <a:avLst/>
          </a:prstGeom>
          <a:noFill/>
          <a:extLst>
            <a:ext uri="{909E8E84-426E-40DD-AFC4-6F175D3DCCD1}">
              <a14:hiddenFill xmlns:a14="http://schemas.microsoft.com/office/drawing/2010/main">
                <a:solidFill>
                  <a:srgbClr val="FFFFFF"/>
                </a:solidFill>
              </a14:hiddenFill>
            </a:ext>
          </a:extLst>
        </p:spPr>
      </p:pic>
      <p:pic>
        <p:nvPicPr>
          <p:cNvPr id="22" name="Content Placeholder 4">
            <a:extLst>
              <a:ext uri="{FF2B5EF4-FFF2-40B4-BE49-F238E27FC236}">
                <a16:creationId xmlns:a16="http://schemas.microsoft.com/office/drawing/2014/main" id="{E1A4AC37-68EF-40D8-98C2-CB19B6997858}"/>
              </a:ext>
            </a:extLst>
          </p:cNvPr>
          <p:cNvPicPr>
            <a:picLocks noGrp="1" noChangeAspect="1"/>
          </p:cNvPicPr>
          <p:nvPr>
            <p:ph idx="4294967295"/>
          </p:nvPr>
        </p:nvPicPr>
        <p:blipFill>
          <a:blip r:embed="rId3"/>
          <a:stretch>
            <a:fillRect/>
          </a:stretch>
        </p:blipFill>
        <p:spPr>
          <a:xfrm>
            <a:off x="475544" y="1394436"/>
            <a:ext cx="3247687" cy="2435409"/>
          </a:xfrm>
        </p:spPr>
      </p:pic>
      <p:sp>
        <p:nvSpPr>
          <p:cNvPr id="5" name="Rectangle 4">
            <a:extLst>
              <a:ext uri="{FF2B5EF4-FFF2-40B4-BE49-F238E27FC236}">
                <a16:creationId xmlns:a16="http://schemas.microsoft.com/office/drawing/2014/main" id="{4A525E00-C464-424F-B9B1-056E6197F469}"/>
              </a:ext>
            </a:extLst>
          </p:cNvPr>
          <p:cNvSpPr/>
          <p:nvPr/>
        </p:nvSpPr>
        <p:spPr>
          <a:xfrm>
            <a:off x="4482581" y="830582"/>
            <a:ext cx="3377682" cy="589377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14" name="Picture 18" descr="Resultado de imagen para k means gif">
            <a:extLst>
              <a:ext uri="{FF2B5EF4-FFF2-40B4-BE49-F238E27FC236}">
                <a16:creationId xmlns:a16="http://schemas.microsoft.com/office/drawing/2014/main" id="{82695969-2290-4078-AE13-E3157BFCE8EA}"/>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497252" y="1422717"/>
            <a:ext cx="3293820" cy="247036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40C499E-DB98-4F45-B801-1153513EEA09}"/>
              </a:ext>
            </a:extLst>
          </p:cNvPr>
          <p:cNvSpPr>
            <a:spLocks noGrp="1"/>
          </p:cNvSpPr>
          <p:nvPr>
            <p:ph type="title" idx="4294967295"/>
          </p:nvPr>
        </p:nvSpPr>
        <p:spPr>
          <a:xfrm>
            <a:off x="0" y="28575"/>
            <a:ext cx="10515600" cy="792163"/>
          </a:xfrm>
        </p:spPr>
        <p:txBody>
          <a:bodyPr/>
          <a:lstStyle/>
          <a:p>
            <a:r>
              <a:rPr lang="en-US" dirty="0"/>
              <a:t>Machine Learning Types</a:t>
            </a:r>
          </a:p>
        </p:txBody>
      </p:sp>
      <p:sp>
        <p:nvSpPr>
          <p:cNvPr id="6" name="Rectangle 5">
            <a:extLst>
              <a:ext uri="{FF2B5EF4-FFF2-40B4-BE49-F238E27FC236}">
                <a16:creationId xmlns:a16="http://schemas.microsoft.com/office/drawing/2014/main" id="{86A7B44D-28A5-4146-AEF7-C4B6880E4795}"/>
              </a:ext>
            </a:extLst>
          </p:cNvPr>
          <p:cNvSpPr/>
          <p:nvPr/>
        </p:nvSpPr>
        <p:spPr>
          <a:xfrm>
            <a:off x="8535953" y="820897"/>
            <a:ext cx="3377682" cy="588655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7781922-206D-49A1-9D7F-CA2C3348B280}"/>
              </a:ext>
            </a:extLst>
          </p:cNvPr>
          <p:cNvSpPr txBox="1"/>
          <p:nvPr/>
        </p:nvSpPr>
        <p:spPr>
          <a:xfrm>
            <a:off x="425105" y="830582"/>
            <a:ext cx="3377682" cy="523220"/>
          </a:xfrm>
          <a:prstGeom prst="rect">
            <a:avLst/>
          </a:prstGeom>
          <a:solidFill>
            <a:srgbClr val="9B2D1F"/>
          </a:solidFill>
        </p:spPr>
        <p:txBody>
          <a:bodyPr wrap="square" rtlCol="0">
            <a:spAutoFit/>
          </a:bodyPr>
          <a:lstStyle/>
          <a:p>
            <a:r>
              <a:rPr lang="en-US" sz="2800" b="1" dirty="0">
                <a:solidFill>
                  <a:schemeClr val="bg1"/>
                </a:solidFill>
              </a:rPr>
              <a:t>Supervised</a:t>
            </a:r>
          </a:p>
        </p:txBody>
      </p:sp>
      <p:sp>
        <p:nvSpPr>
          <p:cNvPr id="8" name="TextBox 7">
            <a:extLst>
              <a:ext uri="{FF2B5EF4-FFF2-40B4-BE49-F238E27FC236}">
                <a16:creationId xmlns:a16="http://schemas.microsoft.com/office/drawing/2014/main" id="{E935F309-217C-4410-A9D9-B143A1759FA7}"/>
              </a:ext>
            </a:extLst>
          </p:cNvPr>
          <p:cNvSpPr txBox="1"/>
          <p:nvPr/>
        </p:nvSpPr>
        <p:spPr>
          <a:xfrm>
            <a:off x="4482581" y="836277"/>
            <a:ext cx="3377682" cy="523220"/>
          </a:xfrm>
          <a:prstGeom prst="rect">
            <a:avLst/>
          </a:prstGeom>
          <a:solidFill>
            <a:srgbClr val="9B2D1F"/>
          </a:solidFill>
        </p:spPr>
        <p:txBody>
          <a:bodyPr wrap="square" rtlCol="0">
            <a:spAutoFit/>
          </a:bodyPr>
          <a:lstStyle/>
          <a:p>
            <a:r>
              <a:rPr lang="en-US" sz="2800" b="1" dirty="0">
                <a:solidFill>
                  <a:schemeClr val="bg1"/>
                </a:solidFill>
              </a:rPr>
              <a:t>Unsupervised</a:t>
            </a:r>
          </a:p>
        </p:txBody>
      </p:sp>
      <p:sp>
        <p:nvSpPr>
          <p:cNvPr id="9" name="TextBox 8">
            <a:extLst>
              <a:ext uri="{FF2B5EF4-FFF2-40B4-BE49-F238E27FC236}">
                <a16:creationId xmlns:a16="http://schemas.microsoft.com/office/drawing/2014/main" id="{0D3B433A-A106-45A2-AF21-03D3BB38FE1B}"/>
              </a:ext>
            </a:extLst>
          </p:cNvPr>
          <p:cNvSpPr txBox="1"/>
          <p:nvPr/>
        </p:nvSpPr>
        <p:spPr>
          <a:xfrm>
            <a:off x="8545284" y="827051"/>
            <a:ext cx="3377682" cy="523220"/>
          </a:xfrm>
          <a:prstGeom prst="rect">
            <a:avLst/>
          </a:prstGeom>
          <a:solidFill>
            <a:srgbClr val="9B2D1F"/>
          </a:solidFill>
        </p:spPr>
        <p:txBody>
          <a:bodyPr wrap="square" rtlCol="0">
            <a:spAutoFit/>
          </a:bodyPr>
          <a:lstStyle/>
          <a:p>
            <a:r>
              <a:rPr lang="en-US" sz="2800" b="1" dirty="0">
                <a:solidFill>
                  <a:schemeClr val="bg1"/>
                </a:solidFill>
              </a:rPr>
              <a:t>Reinforced</a:t>
            </a:r>
          </a:p>
        </p:txBody>
      </p:sp>
      <p:sp>
        <p:nvSpPr>
          <p:cNvPr id="11" name="TextBox 10">
            <a:extLst>
              <a:ext uri="{FF2B5EF4-FFF2-40B4-BE49-F238E27FC236}">
                <a16:creationId xmlns:a16="http://schemas.microsoft.com/office/drawing/2014/main" id="{A9BEAD32-C8E7-49AB-9027-E7968932CE55}"/>
              </a:ext>
            </a:extLst>
          </p:cNvPr>
          <p:cNvSpPr txBox="1"/>
          <p:nvPr/>
        </p:nvSpPr>
        <p:spPr>
          <a:xfrm>
            <a:off x="1209822" y="3645098"/>
            <a:ext cx="1645920" cy="307777"/>
          </a:xfrm>
          <a:prstGeom prst="rect">
            <a:avLst/>
          </a:prstGeom>
          <a:noFill/>
        </p:spPr>
        <p:txBody>
          <a:bodyPr wrap="square" rtlCol="0">
            <a:spAutoFit/>
          </a:bodyPr>
          <a:lstStyle/>
          <a:p>
            <a:pPr algn="ctr"/>
            <a:r>
              <a:rPr lang="en-US" sz="1400" dirty="0"/>
              <a:t>Classification</a:t>
            </a:r>
          </a:p>
        </p:txBody>
      </p:sp>
      <p:sp>
        <p:nvSpPr>
          <p:cNvPr id="12" name="Rectangle 11">
            <a:extLst>
              <a:ext uri="{FF2B5EF4-FFF2-40B4-BE49-F238E27FC236}">
                <a16:creationId xmlns:a16="http://schemas.microsoft.com/office/drawing/2014/main" id="{D437423F-F15D-416D-906A-FF55DCA07ABB}"/>
              </a:ext>
            </a:extLst>
          </p:cNvPr>
          <p:cNvSpPr/>
          <p:nvPr/>
        </p:nvSpPr>
        <p:spPr>
          <a:xfrm>
            <a:off x="1542719" y="6338116"/>
            <a:ext cx="1198726" cy="369332"/>
          </a:xfrm>
          <a:prstGeom prst="rect">
            <a:avLst/>
          </a:prstGeom>
        </p:spPr>
        <p:txBody>
          <a:bodyPr wrap="none">
            <a:spAutoFit/>
          </a:bodyPr>
          <a:lstStyle/>
          <a:p>
            <a:r>
              <a:rPr lang="en-US" dirty="0"/>
              <a:t>Regression</a:t>
            </a:r>
          </a:p>
        </p:txBody>
      </p:sp>
      <p:pic>
        <p:nvPicPr>
          <p:cNvPr id="4108" name="Picture 12" descr="Resultado de imagen para pca">
            <a:extLst>
              <a:ext uri="{FF2B5EF4-FFF2-40B4-BE49-F238E27FC236}">
                <a16:creationId xmlns:a16="http://schemas.microsoft.com/office/drawing/2014/main" id="{DA0030B6-70DF-4D1F-986A-8D67913DBF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774" t="6957" r="15562" b="4630"/>
          <a:stretch/>
        </p:blipFill>
        <p:spPr bwMode="auto">
          <a:xfrm>
            <a:off x="4813221" y="4208935"/>
            <a:ext cx="2565558" cy="2328556"/>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Resultado de imagen para reinforcement learning">
            <a:extLst>
              <a:ext uri="{FF2B5EF4-FFF2-40B4-BE49-F238E27FC236}">
                <a16:creationId xmlns:a16="http://schemas.microsoft.com/office/drawing/2014/main" id="{8E5594B6-E04C-4F42-A556-BC6E935461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5181" y="1494205"/>
            <a:ext cx="3092988" cy="227842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Resultado de imagen para robots">
            <a:extLst>
              <a:ext uri="{FF2B5EF4-FFF2-40B4-BE49-F238E27FC236}">
                <a16:creationId xmlns:a16="http://schemas.microsoft.com/office/drawing/2014/main" id="{0EB8400B-6258-43B2-92C6-81ED6FB55E0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9516" t="1847" r="27357"/>
          <a:stretch/>
        </p:blipFill>
        <p:spPr bwMode="auto">
          <a:xfrm>
            <a:off x="9455593" y="4169810"/>
            <a:ext cx="1557064" cy="2166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2361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CE59BDB-EF9D-4402-9D48-314F9D83A97E}"/>
              </a:ext>
            </a:extLst>
          </p:cNvPr>
          <p:cNvSpPr>
            <a:spLocks noGrp="1"/>
          </p:cNvSpPr>
          <p:nvPr>
            <p:ph type="title"/>
          </p:nvPr>
        </p:nvSpPr>
        <p:spPr/>
        <p:txBody>
          <a:bodyPr>
            <a:normAutofit/>
          </a:bodyPr>
          <a:lstStyle/>
          <a:p>
            <a:r>
              <a:rPr lang="en-US" sz="6000" dirty="0"/>
              <a:t>Setup</a:t>
            </a:r>
            <a:endParaRPr lang="en-US" sz="7200" dirty="0"/>
          </a:p>
        </p:txBody>
      </p:sp>
      <p:sp>
        <p:nvSpPr>
          <p:cNvPr id="8" name="Content Placeholder 7">
            <a:extLst>
              <a:ext uri="{FF2B5EF4-FFF2-40B4-BE49-F238E27FC236}">
                <a16:creationId xmlns:a16="http://schemas.microsoft.com/office/drawing/2014/main" id="{DCE36F82-3F1A-4C0A-B562-4CC89F6AB995}"/>
              </a:ext>
            </a:extLst>
          </p:cNvPr>
          <p:cNvSpPr>
            <a:spLocks noGrp="1"/>
          </p:cNvSpPr>
          <p:nvPr>
            <p:ph idx="1"/>
          </p:nvPr>
        </p:nvSpPr>
        <p:spPr/>
        <p:txBody>
          <a:bodyPr>
            <a:normAutofit/>
          </a:bodyPr>
          <a:lstStyle/>
          <a:p>
            <a:r>
              <a:rPr lang="en-US" sz="2800" dirty="0"/>
              <a:t>1. Install Python Anaconda</a:t>
            </a:r>
          </a:p>
          <a:p>
            <a:r>
              <a:rPr lang="en-US" sz="2800" dirty="0"/>
              <a:t>2. Open Spyder by your OS file explorer</a:t>
            </a:r>
          </a:p>
        </p:txBody>
      </p:sp>
    </p:spTree>
    <p:extLst>
      <p:ext uri="{BB962C8B-B14F-4D97-AF65-F5344CB8AC3E}">
        <p14:creationId xmlns:p14="http://schemas.microsoft.com/office/powerpoint/2010/main" val="420984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93E1E-EB40-4241-93E8-5F72AB65C1AA}"/>
              </a:ext>
            </a:extLst>
          </p:cNvPr>
          <p:cNvSpPr>
            <a:spLocks noGrp="1"/>
          </p:cNvSpPr>
          <p:nvPr>
            <p:ph type="title"/>
          </p:nvPr>
        </p:nvSpPr>
        <p:spPr>
          <a:xfrm>
            <a:off x="1097280" y="211017"/>
            <a:ext cx="10058400" cy="851095"/>
          </a:xfrm>
        </p:spPr>
        <p:txBody>
          <a:bodyPr>
            <a:normAutofit/>
          </a:bodyPr>
          <a:lstStyle/>
          <a:p>
            <a:r>
              <a:rPr lang="en-US" sz="4400" dirty="0"/>
              <a:t>Coding Warmup – Problem #1</a:t>
            </a:r>
          </a:p>
        </p:txBody>
      </p:sp>
      <p:sp>
        <p:nvSpPr>
          <p:cNvPr id="3" name="Content Placeholder 2">
            <a:extLst>
              <a:ext uri="{FF2B5EF4-FFF2-40B4-BE49-F238E27FC236}">
                <a16:creationId xmlns:a16="http://schemas.microsoft.com/office/drawing/2014/main" id="{25885539-A104-4CA5-A2B9-9DBC996A781B}"/>
              </a:ext>
            </a:extLst>
          </p:cNvPr>
          <p:cNvSpPr>
            <a:spLocks noGrp="1"/>
          </p:cNvSpPr>
          <p:nvPr>
            <p:ph idx="1"/>
          </p:nvPr>
        </p:nvSpPr>
        <p:spPr>
          <a:xfrm>
            <a:off x="1097280" y="1268959"/>
            <a:ext cx="10058400" cy="4023360"/>
          </a:xfrm>
          <a:solidFill>
            <a:schemeClr val="bg1"/>
          </a:solidFill>
        </p:spPr>
        <p:txBody>
          <a:bodyPr>
            <a:normAutofit/>
          </a:bodyPr>
          <a:lstStyle/>
          <a:p>
            <a:r>
              <a:rPr lang="en-US" sz="3200" b="1" dirty="0"/>
              <a:t>Problem #1 Sum of elements of an array</a:t>
            </a:r>
          </a:p>
          <a:p>
            <a:r>
              <a:rPr lang="en-US" sz="2800" dirty="0"/>
              <a:t>We have an vector/array </a:t>
            </a:r>
            <a:r>
              <a:rPr lang="en-US" sz="2800" b="1" dirty="0"/>
              <a:t>u </a:t>
            </a:r>
            <a:r>
              <a:rPr lang="en-US" sz="2800" dirty="0"/>
              <a:t>with</a:t>
            </a:r>
            <a:r>
              <a:rPr lang="en-US" sz="2800" b="1" dirty="0"/>
              <a:t> N </a:t>
            </a:r>
            <a:r>
              <a:rPr lang="en-US" sz="2800" dirty="0"/>
              <a:t>elements. Write a python program which finds the sum of all its elements.</a:t>
            </a:r>
          </a:p>
          <a:p>
            <a:endParaRPr lang="en-US" sz="2800" dirty="0"/>
          </a:p>
          <a:p>
            <a:endParaRPr lang="en-US" sz="2800" dirty="0"/>
          </a:p>
          <a:p>
            <a:endParaRPr lang="en-US" sz="28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515A776A-EC4C-4E99-A87C-F8B91101FDE0}"/>
                  </a:ext>
                </a:extLst>
              </p:cNvPr>
              <p:cNvSpPr/>
              <p:nvPr/>
            </p:nvSpPr>
            <p:spPr>
              <a:xfrm>
                <a:off x="1097280" y="2851838"/>
                <a:ext cx="6096000" cy="3398623"/>
              </a:xfrm>
              <a:prstGeom prst="rect">
                <a:avLst/>
              </a:prstGeom>
            </p:spPr>
            <p:txBody>
              <a:bodyPr>
                <a:spAutoFit/>
              </a:bodyPr>
              <a:lstStyle/>
              <a:p>
                <a:pPr>
                  <a:lnSpc>
                    <a:spcPct val="150000"/>
                  </a:lnSpc>
                </a:pPr>
                <a14:m>
                  <m:oMath xmlns:m="http://schemas.openxmlformats.org/officeDocument/2006/math">
                    <m:r>
                      <a:rPr lang="en-US" b="0" i="1" smtClean="0">
                        <a:latin typeface="Cambria Math" panose="02040503050406030204" pitchFamily="18" charset="0"/>
                      </a:rPr>
                      <m:t>𝑢</m:t>
                    </m:r>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𝑢</m:t>
                        </m:r>
                      </m:e>
                      <m:sub>
                        <m:r>
                          <a:rPr lang="en-US" i="1">
                            <a:latin typeface="Cambria Math" panose="02040503050406030204" pitchFamily="18" charset="0"/>
                          </a:rPr>
                          <m:t>1</m:t>
                        </m:r>
                      </m:sub>
                    </m:sSub>
                    <m:r>
                      <a:rPr lang="en-US" b="0" i="1"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 </m:t>
                    </m:r>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r>
                      <a:rPr lang="en-US" b="0" i="1" smtClean="0">
                        <a:latin typeface="Cambria Math" panose="02040503050406030204" pitchFamily="18" charset="0"/>
                      </a:rPr>
                      <m:t>,</m:t>
                    </m:r>
                    <m:r>
                      <a:rPr lang="en-US" i="1">
                        <a:latin typeface="Cambria Math" panose="02040503050406030204" pitchFamily="18" charset="0"/>
                      </a:rPr>
                      <m:t> …</m:t>
                    </m:r>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𝑢</m:t>
                        </m:r>
                      </m:e>
                      <m:sub>
                        <m:r>
                          <a:rPr lang="en-US" i="1">
                            <a:latin typeface="Cambria Math" panose="02040503050406030204" pitchFamily="18" charset="0"/>
                          </a:rPr>
                          <m:t>𝑛</m:t>
                        </m:r>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 </m:t>
                        </m:r>
                        <m:r>
                          <a:rPr lang="en-US" i="1">
                            <a:latin typeface="Cambria Math" panose="02040503050406030204" pitchFamily="18" charset="0"/>
                          </a:rPr>
                          <m:t>𝑢</m:t>
                        </m:r>
                      </m:e>
                      <m:sub>
                        <m:r>
                          <a:rPr lang="en-US" b="0" i="1" smtClean="0">
                            <a:latin typeface="Cambria Math" panose="02040503050406030204" pitchFamily="18" charset="0"/>
                          </a:rPr>
                          <m:t>𝑁</m:t>
                        </m:r>
                      </m:sub>
                    </m:sSub>
                    <m:r>
                      <a:rPr lang="en-US" b="0" i="1" smtClean="0">
                        <a:latin typeface="Cambria Math" panose="02040503050406030204" pitchFamily="18" charset="0"/>
                      </a:rPr>
                      <m:t> ] </m:t>
                    </m:r>
                  </m:oMath>
                </a14:m>
                <a:r>
                  <a:rPr lang="en-US" dirty="0"/>
                  <a:t> </a:t>
                </a:r>
                <a:endParaRPr lang="en-US" i="1" dirty="0">
                  <a:latin typeface="Cambria Math" panose="02040503050406030204" pitchFamily="18" charset="0"/>
                </a:endParaRPr>
              </a:p>
              <a:p>
                <a:pPr>
                  <a:lnSpc>
                    <a:spcPct val="100000"/>
                  </a:lnSpc>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𝑆𝑢𝑚</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 </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=1</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e>
                      </m:nary>
                    </m:oMath>
                  </m:oMathPara>
                </a14:m>
                <a:endParaRPr lang="en-US" dirty="0"/>
              </a:p>
              <a:p>
                <a:pPr>
                  <a:lnSpc>
                    <a:spcPct val="100000"/>
                  </a:lnSpc>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𝑆𝑢𝑚</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=2</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e>
                      </m:nary>
                    </m:oMath>
                  </m:oMathPara>
                </a14:m>
                <a:br>
                  <a:rPr lang="en-US" dirty="0"/>
                </a:br>
                <a:endParaRPr lang="en-US" dirty="0"/>
              </a:p>
              <a:p>
                <a:pPr>
                  <a:lnSpc>
                    <a:spcPct val="100000"/>
                  </a:lnSpc>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𝑆𝑢𝑚</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sub>
                      </m:sSub>
                      <m:r>
                        <a:rPr lang="en-US" i="1">
                          <a:latin typeface="Cambria Math" panose="02040503050406030204" pitchFamily="18" charset="0"/>
                        </a:rPr>
                        <m:t>+</m:t>
                      </m:r>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𝑖</m:t>
                          </m:r>
                          <m:r>
                            <a:rPr lang="en-US" i="1">
                              <a:latin typeface="Cambria Math" panose="02040503050406030204" pitchFamily="18" charset="0"/>
                            </a:rPr>
                            <m:t>=3</m:t>
                          </m:r>
                        </m:sub>
                        <m:sup>
                          <m:r>
                            <a:rPr lang="en-US" i="1">
                              <a:latin typeface="Cambria Math" panose="02040503050406030204" pitchFamily="18" charset="0"/>
                            </a:rPr>
                            <m:t>𝑁</m:t>
                          </m:r>
                        </m:sup>
                        <m:e>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e>
                      </m:nary>
                    </m:oMath>
                  </m:oMathPara>
                </a14:m>
                <a:endParaRPr lang="en-US" dirty="0"/>
              </a:p>
              <a:p>
                <a:pPr>
                  <a:lnSpc>
                    <a:spcPct val="100000"/>
                  </a:lnSpc>
                </a:pPr>
                <a:endParaRPr lang="en-US" i="1" dirty="0">
                  <a:latin typeface="Cambria Math" panose="02040503050406030204" pitchFamily="18" charset="0"/>
                </a:endParaRPr>
              </a:p>
              <a:p>
                <a:pPr>
                  <a:lnSpc>
                    <a:spcPct val="100000"/>
                  </a:lnSpc>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𝑆𝑢𝑚</m:t>
                      </m:r>
                      <m:d>
                        <m:dPr>
                          <m:ctrlPr>
                            <a:rPr lang="en-US" i="1">
                              <a:latin typeface="Cambria Math" panose="02040503050406030204" pitchFamily="18" charset="0"/>
                            </a:rPr>
                          </m:ctrlPr>
                        </m:dPr>
                        <m:e>
                          <m:r>
                            <a:rPr lang="en-US" i="1">
                              <a:latin typeface="Cambria Math" panose="02040503050406030204" pitchFamily="18" charset="0"/>
                            </a:rPr>
                            <m:t>𝑢</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2</m:t>
                          </m:r>
                        </m:sub>
                      </m:sSub>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i="1">
                              <a:latin typeface="Cambria Math" panose="02040503050406030204" pitchFamily="18" charset="0"/>
                            </a:rPr>
                            <m:t>𝑖</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𝑁</m:t>
                          </m:r>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𝑢</m:t>
                          </m:r>
                        </m:e>
                        <m:sub>
                          <m:r>
                            <a:rPr lang="en-US" b="0" i="1" smtClean="0">
                              <a:latin typeface="Cambria Math" panose="02040503050406030204" pitchFamily="18" charset="0"/>
                            </a:rPr>
                            <m:t>𝑁</m:t>
                          </m:r>
                        </m:sub>
                      </m:sSub>
                    </m:oMath>
                  </m:oMathPara>
                </a14:m>
                <a:endParaRPr lang="en-US" dirty="0"/>
              </a:p>
            </p:txBody>
          </p:sp>
        </mc:Choice>
        <mc:Fallback xmlns="">
          <p:sp>
            <p:nvSpPr>
              <p:cNvPr id="7" name="Rectangle 6">
                <a:extLst>
                  <a:ext uri="{FF2B5EF4-FFF2-40B4-BE49-F238E27FC236}">
                    <a16:creationId xmlns:a16="http://schemas.microsoft.com/office/drawing/2014/main" id="{515A776A-EC4C-4E99-A87C-F8B91101FDE0}"/>
                  </a:ext>
                </a:extLst>
              </p:cNvPr>
              <p:cNvSpPr>
                <a:spLocks noRot="1" noChangeAspect="1" noMove="1" noResize="1" noEditPoints="1" noAdjustHandles="1" noChangeArrowheads="1" noChangeShapeType="1" noTextEdit="1"/>
              </p:cNvSpPr>
              <p:nvPr/>
            </p:nvSpPr>
            <p:spPr>
              <a:xfrm>
                <a:off x="1097280" y="2851838"/>
                <a:ext cx="6096000" cy="3398623"/>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02505C0D-9508-4C0A-9936-00A03170A4EA}"/>
                  </a:ext>
                </a:extLst>
              </p:cNvPr>
              <p:cNvSpPr/>
              <p:nvPr/>
            </p:nvSpPr>
            <p:spPr>
              <a:xfrm>
                <a:off x="6126480" y="2851838"/>
                <a:ext cx="5732585" cy="3139321"/>
              </a:xfrm>
              <a:prstGeom prst="rect">
                <a:avLst/>
              </a:prstGeom>
            </p:spPr>
            <p:txBody>
              <a:bodyPr wrap="square">
                <a:spAutoFit/>
              </a:bodyPr>
              <a:lstStyle/>
              <a:p>
                <a:pPr>
                  <a:lnSpc>
                    <a:spcPct val="100000"/>
                  </a:lnSpc>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𝑆𝑢𝑚</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1, 1, 1, 1</m:t>
                              </m:r>
                            </m:e>
                          </m:d>
                        </m:e>
                      </m:d>
                      <m:r>
                        <a:rPr lang="en-US" b="0" i="1" smtClean="0">
                          <a:latin typeface="Cambria Math" panose="02040503050406030204" pitchFamily="18" charset="0"/>
                        </a:rPr>
                        <m:t>=4 </m:t>
                      </m:r>
                    </m:oMath>
                  </m:oMathPara>
                </a14:m>
                <a:endParaRPr lang="en-US" b="0" dirty="0"/>
              </a:p>
              <a:p>
                <a:pPr>
                  <a:lnSpc>
                    <a:spcPct val="100000"/>
                  </a:lnSpc>
                </a:pPr>
                <a:br>
                  <a:rPr lang="en-US" b="0" dirty="0"/>
                </a:b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𝑆𝑢𝑚</m:t>
                      </m:r>
                      <m:r>
                        <a:rPr lang="en-US">
                          <a:latin typeface="Cambria Math" panose="02040503050406030204" pitchFamily="18" charset="0"/>
                        </a:rPr>
                        <m:t>(</m:t>
                      </m:r>
                      <m:r>
                        <a:rPr lang="en-US" b="0" i="1" smtClean="0">
                          <a:latin typeface="Cambria Math" panose="02040503050406030204" pitchFamily="18" charset="0"/>
                        </a:rPr>
                        <m:t>[2, −1, 3, 5, 0])=9</m:t>
                      </m:r>
                    </m:oMath>
                  </m:oMathPara>
                </a14:m>
                <a:endParaRPr lang="en-US" b="0" dirty="0"/>
              </a:p>
              <a:p>
                <a:pPr>
                  <a:lnSpc>
                    <a:spcPct val="100000"/>
                  </a:lnSpc>
                </a:pPr>
                <a:endParaRPr lang="en-US" dirty="0"/>
              </a:p>
              <a:p>
                <a:pPr>
                  <a:lnSpc>
                    <a:spcPct val="100000"/>
                  </a:lnSpc>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𝑆𝑢𝑚</m:t>
                      </m:r>
                      <m:d>
                        <m:dPr>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3</m:t>
                              </m:r>
                            </m:e>
                          </m:d>
                        </m:e>
                      </m:d>
                      <m:r>
                        <a:rPr lang="en-US" b="0" i="1" smtClean="0">
                          <a:latin typeface="Cambria Math" panose="02040503050406030204" pitchFamily="18" charset="0"/>
                        </a:rPr>
                        <m:t>=3</m:t>
                      </m:r>
                    </m:oMath>
                  </m:oMathPara>
                </a14:m>
                <a:endParaRPr lang="en-US" dirty="0"/>
              </a:p>
              <a:p>
                <a:pPr>
                  <a:lnSpc>
                    <a:spcPct val="100000"/>
                  </a:lnSpc>
                </a:pPr>
                <a:endParaRPr lang="en-US" dirty="0"/>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𝑆𝑢𝑚</m:t>
                      </m:r>
                      <m:r>
                        <a:rPr lang="en-US" b="0" i="1" smtClean="0">
                          <a:latin typeface="Cambria Math" panose="02040503050406030204" pitchFamily="18" charset="0"/>
                        </a:rPr>
                        <m:t>([])</m:t>
                      </m:r>
                      <m:r>
                        <a:rPr lang="en-US" i="1">
                          <a:latin typeface="Cambria Math" panose="02040503050406030204" pitchFamily="18" charset="0"/>
                        </a:rPr>
                        <m:t>=</m:t>
                      </m:r>
                      <m:r>
                        <a:rPr lang="en-US" b="0" i="1" smtClean="0">
                          <a:latin typeface="Cambria Math" panose="02040503050406030204" pitchFamily="18" charset="0"/>
                        </a:rPr>
                        <m:t>0</m:t>
                      </m:r>
                    </m:oMath>
                  </m:oMathPara>
                </a14:m>
                <a:endParaRPr lang="en-US" dirty="0"/>
              </a:p>
              <a:p>
                <a:pPr>
                  <a:lnSpc>
                    <a:spcPct val="100000"/>
                  </a:lnSpc>
                </a:pPr>
                <a:endParaRPr lang="en-US" dirty="0"/>
              </a:p>
              <a:p>
                <a:pPr>
                  <a:lnSpc>
                    <a:spcPct val="100000"/>
                  </a:lnSpc>
                </a:pPr>
                <a:endParaRPr lang="en-US" dirty="0"/>
              </a:p>
              <a:p>
                <a:pPr>
                  <a:lnSpc>
                    <a:spcPct val="100000"/>
                  </a:lnSpc>
                </a:pPr>
                <a:br>
                  <a:rPr lang="en-US" dirty="0"/>
                </a:br>
                <a:endParaRPr lang="en-US" dirty="0"/>
              </a:p>
            </p:txBody>
          </p:sp>
        </mc:Choice>
        <mc:Fallback xmlns="">
          <p:sp>
            <p:nvSpPr>
              <p:cNvPr id="8" name="Rectangle 7">
                <a:extLst>
                  <a:ext uri="{FF2B5EF4-FFF2-40B4-BE49-F238E27FC236}">
                    <a16:creationId xmlns:a16="http://schemas.microsoft.com/office/drawing/2014/main" id="{02505C0D-9508-4C0A-9936-00A03170A4EA}"/>
                  </a:ext>
                </a:extLst>
              </p:cNvPr>
              <p:cNvSpPr>
                <a:spLocks noRot="1" noChangeAspect="1" noMove="1" noResize="1" noEditPoints="1" noAdjustHandles="1" noChangeArrowheads="1" noChangeShapeType="1" noTextEdit="1"/>
              </p:cNvSpPr>
              <p:nvPr/>
            </p:nvSpPr>
            <p:spPr>
              <a:xfrm>
                <a:off x="6126480" y="2851838"/>
                <a:ext cx="5732585" cy="313932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15836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81736680-8064-4DDA-83AD-15385746DAE8}"/>
              </a:ext>
            </a:extLst>
          </p:cNvPr>
          <p:cNvGraphicFramePr>
            <a:graphicFrameLocks noGrp="1"/>
          </p:cNvGraphicFramePr>
          <p:nvPr>
            <p:extLst>
              <p:ext uri="{D42A27DB-BD31-4B8C-83A1-F6EECF244321}">
                <p14:modId xmlns:p14="http://schemas.microsoft.com/office/powerpoint/2010/main" val="1150467129"/>
              </p:ext>
            </p:extLst>
          </p:nvPr>
        </p:nvGraphicFramePr>
        <p:xfrm>
          <a:off x="1904386" y="1717897"/>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91387859"/>
                    </a:ext>
                  </a:extLst>
                </a:gridCol>
                <a:gridCol w="2709333">
                  <a:extLst>
                    <a:ext uri="{9D8B030D-6E8A-4147-A177-3AD203B41FA5}">
                      <a16:colId xmlns:a16="http://schemas.microsoft.com/office/drawing/2014/main" val="3181049694"/>
                    </a:ext>
                  </a:extLst>
                </a:gridCol>
                <a:gridCol w="2709333">
                  <a:extLst>
                    <a:ext uri="{9D8B030D-6E8A-4147-A177-3AD203B41FA5}">
                      <a16:colId xmlns:a16="http://schemas.microsoft.com/office/drawing/2014/main" val="2242760259"/>
                    </a:ext>
                  </a:extLst>
                </a:gridCol>
              </a:tblGrid>
              <a:tr h="370840">
                <a:tc rowSpan="2">
                  <a:txBody>
                    <a:bodyPr/>
                    <a:lstStyle/>
                    <a:p>
                      <a:pPr algn="ctr"/>
                      <a:r>
                        <a:rPr lang="en-US" dirty="0"/>
                        <a:t>N</a:t>
                      </a:r>
                    </a:p>
                  </a:txBody>
                  <a:tcPr anchor="ctr">
                    <a:lnR w="12700" cap="flat" cmpd="sng" algn="ctr">
                      <a:solidFill>
                        <a:schemeClr val="bg1"/>
                      </a:solidFill>
                      <a:prstDash val="solid"/>
                      <a:round/>
                      <a:headEnd type="none" w="med" len="med"/>
                      <a:tailEnd type="none" w="med" len="med"/>
                    </a:lnR>
                  </a:tcPr>
                </a:tc>
                <a:tc gridSpan="2">
                  <a:txBody>
                    <a:bodyPr/>
                    <a:lstStyle/>
                    <a:p>
                      <a:pPr algn="ctr"/>
                      <a:r>
                        <a:rPr lang="en-US" dirty="0"/>
                        <a:t>Time Spent (</a:t>
                      </a:r>
                      <a:r>
                        <a:rPr lang="en-US" dirty="0" err="1"/>
                        <a:t>ms</a:t>
                      </a:r>
                      <a:r>
                        <a:rPr lang="en-US" dirty="0"/>
                        <a:t>)</a:t>
                      </a:r>
                    </a:p>
                  </a:txBody>
                  <a:tcPr>
                    <a:lnL w="12700" cap="flat" cmpd="sng" algn="ctr">
                      <a:solidFill>
                        <a:schemeClr val="bg1"/>
                      </a:solidFill>
                      <a:prstDash val="solid"/>
                      <a:round/>
                      <a:headEnd type="none" w="med" len="med"/>
                      <a:tailEnd type="none" w="med" len="med"/>
                    </a:lnL>
                    <a:lnB w="38100" cmpd="sng">
                      <a:noFill/>
                    </a:lnB>
                  </a:tcPr>
                </a:tc>
                <a:tc hMerge="1">
                  <a:txBody>
                    <a:bodyPr/>
                    <a:lstStyle/>
                    <a:p>
                      <a:endParaRPr lang="en-US" dirty="0"/>
                    </a:p>
                  </a:txBody>
                  <a:tcPr/>
                </a:tc>
                <a:extLst>
                  <a:ext uri="{0D108BD9-81ED-4DB2-BD59-A6C34878D82A}">
                    <a16:rowId xmlns:a16="http://schemas.microsoft.com/office/drawing/2014/main" val="3695557302"/>
                  </a:ext>
                </a:extLst>
              </a:tr>
              <a:tr h="370840">
                <a:tc vMerge="1">
                  <a:txBody>
                    <a:bodyPr/>
                    <a:lstStyle/>
                    <a:p>
                      <a:endParaRPr lang="en-US" dirty="0"/>
                    </a:p>
                  </a:txBody>
                  <a:tcPr/>
                </a:tc>
                <a:tc>
                  <a:txBody>
                    <a:bodyPr/>
                    <a:lstStyle/>
                    <a:p>
                      <a:pPr algn="ctr"/>
                      <a:r>
                        <a:rPr lang="en-US" b="1" dirty="0">
                          <a:solidFill>
                            <a:schemeClr val="bg1"/>
                          </a:solidFill>
                        </a:rPr>
                        <a:t>Sum</a:t>
                      </a:r>
                    </a:p>
                  </a:txBody>
                  <a:tcPr>
                    <a:lnL w="12700" cap="flat" cmpd="sng" algn="ctr">
                      <a:solidFill>
                        <a:schemeClr val="bg1"/>
                      </a:solidFill>
                      <a:prstDash val="solid"/>
                      <a:round/>
                      <a:headEnd type="none" w="med" len="med"/>
                      <a:tailEnd type="none" w="med" len="med"/>
                    </a:lnL>
                    <a:lnR w="12700" cmpd="sng">
                      <a:noFill/>
                    </a:lnR>
                    <a:lnT w="38100" cmpd="sng">
                      <a:noFill/>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4817"/>
                    </a:solidFill>
                  </a:tcPr>
                </a:tc>
                <a:tc>
                  <a:txBody>
                    <a:bodyPr/>
                    <a:lstStyle/>
                    <a:p>
                      <a:pPr algn="ctr"/>
                      <a:r>
                        <a:rPr lang="en-US" b="1" dirty="0" err="1">
                          <a:solidFill>
                            <a:schemeClr val="bg1"/>
                          </a:solidFill>
                        </a:rPr>
                        <a:t>Numpy</a:t>
                      </a:r>
                      <a:r>
                        <a:rPr lang="en-US" b="1" dirty="0">
                          <a:solidFill>
                            <a:schemeClr val="bg1"/>
                          </a:solidFill>
                        </a:rPr>
                        <a:t> Sum *</a:t>
                      </a:r>
                    </a:p>
                  </a:txBody>
                  <a:tcPr>
                    <a:lnL w="12700" cmpd="sng">
                      <a:noFill/>
                    </a:lnL>
                    <a:lnR w="12700" cmpd="sng">
                      <a:noFill/>
                    </a:lnR>
                    <a:lnT w="57150" cap="flat" cmpd="sng" algn="ctr">
                      <a:noFill/>
                      <a:prstDash val="solid"/>
                      <a:round/>
                      <a:headEnd type="none" w="med" len="med"/>
                      <a:tailEnd type="none" w="med" len="med"/>
                    </a:lnT>
                    <a:lnB w="571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D34817"/>
                    </a:solidFill>
                  </a:tcPr>
                </a:tc>
                <a:extLst>
                  <a:ext uri="{0D108BD9-81ED-4DB2-BD59-A6C34878D82A}">
                    <a16:rowId xmlns:a16="http://schemas.microsoft.com/office/drawing/2014/main" val="4106881702"/>
                  </a:ext>
                </a:extLst>
              </a:tr>
              <a:tr h="370840">
                <a:tc>
                  <a:txBody>
                    <a:bodyPr/>
                    <a:lstStyle/>
                    <a:p>
                      <a:pPr algn="ctr"/>
                      <a:r>
                        <a:rPr lang="en-US" dirty="0"/>
                        <a:t>10,000</a:t>
                      </a:r>
                    </a:p>
                  </a:txBody>
                  <a:tcPr/>
                </a:tc>
                <a:tc>
                  <a:txBody>
                    <a:bodyPr/>
                    <a:lstStyle/>
                    <a:p>
                      <a:pPr algn="ctr"/>
                      <a:r>
                        <a:rPr lang="en-US" b="0" dirty="0"/>
                        <a:t>1.037</a:t>
                      </a:r>
                    </a:p>
                  </a:txBody>
                  <a:tcPr>
                    <a:lnT w="57150" cap="flat" cmpd="sng" algn="ctr">
                      <a:solidFill>
                        <a:schemeClr val="bg1"/>
                      </a:solidFill>
                      <a:prstDash val="solid"/>
                      <a:round/>
                      <a:headEnd type="none" w="med" len="med"/>
                      <a:tailEnd type="none" w="med" len="med"/>
                    </a:lnT>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0.0</a:t>
                      </a:r>
                    </a:p>
                  </a:txBody>
                  <a:tcPr>
                    <a:lnT w="5715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461316228"/>
                  </a:ext>
                </a:extLst>
              </a:tr>
              <a:tr h="370840">
                <a:tc>
                  <a:txBody>
                    <a:bodyPr/>
                    <a:lstStyle/>
                    <a:p>
                      <a:pPr algn="ctr"/>
                      <a:r>
                        <a:rPr lang="en-US" dirty="0"/>
                        <a:t>50,000</a:t>
                      </a:r>
                    </a:p>
                  </a:txBody>
                  <a:tcPr/>
                </a:tc>
                <a:tc>
                  <a:txBody>
                    <a:bodyPr/>
                    <a:lstStyle/>
                    <a:p>
                      <a:pPr algn="ctr"/>
                      <a:r>
                        <a:rPr lang="en-US" dirty="0"/>
                        <a:t>3.989</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693925467"/>
                  </a:ext>
                </a:extLst>
              </a:tr>
              <a:tr h="370840">
                <a:tc>
                  <a:txBody>
                    <a:bodyPr/>
                    <a:lstStyle/>
                    <a:p>
                      <a:pPr algn="ctr"/>
                      <a:r>
                        <a:rPr lang="en-US" dirty="0"/>
                        <a:t>100,000</a:t>
                      </a:r>
                    </a:p>
                  </a:txBody>
                  <a:tcPr/>
                </a:tc>
                <a:tc>
                  <a:txBody>
                    <a:bodyPr/>
                    <a:lstStyle/>
                    <a:p>
                      <a:pPr algn="ctr"/>
                      <a:r>
                        <a:rPr lang="en-US" dirty="0"/>
                        <a:t>7.933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2760043361"/>
                  </a:ext>
                </a:extLst>
              </a:tr>
              <a:tr h="370840">
                <a:tc>
                  <a:txBody>
                    <a:bodyPr/>
                    <a:lstStyle/>
                    <a:p>
                      <a:pPr algn="ctr"/>
                      <a:r>
                        <a:rPr lang="en-US" dirty="0"/>
                        <a:t>200,000</a:t>
                      </a:r>
                    </a:p>
                  </a:txBody>
                  <a:tcPr/>
                </a:tc>
                <a:tc>
                  <a:txBody>
                    <a:bodyPr/>
                    <a:lstStyle/>
                    <a:p>
                      <a:pPr algn="ctr"/>
                      <a:r>
                        <a:rPr lang="en-US" dirty="0"/>
                        <a:t>14.962</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3780887879"/>
                  </a:ext>
                </a:extLst>
              </a:tr>
              <a:tr h="370840">
                <a:tc>
                  <a:txBody>
                    <a:bodyPr/>
                    <a:lstStyle/>
                    <a:p>
                      <a:pPr algn="ctr"/>
                      <a:r>
                        <a:rPr lang="en-US" dirty="0"/>
                        <a:t>300,000</a:t>
                      </a:r>
                    </a:p>
                  </a:txBody>
                  <a:tcPr/>
                </a:tc>
                <a:tc>
                  <a:txBody>
                    <a:bodyPr/>
                    <a:lstStyle/>
                    <a:p>
                      <a:pPr algn="ctr"/>
                      <a:r>
                        <a:rPr lang="en-US" dirty="0"/>
                        <a:t>21.936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0.0</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4129954435"/>
                  </a:ext>
                </a:extLst>
              </a:tr>
              <a:tr h="370840">
                <a:tc>
                  <a:txBody>
                    <a:bodyPr/>
                    <a:lstStyle/>
                    <a:p>
                      <a:pPr algn="ctr"/>
                      <a:r>
                        <a:rPr lang="en-US" dirty="0"/>
                        <a:t>400,000</a:t>
                      </a:r>
                    </a:p>
                  </a:txBody>
                  <a:tcPr/>
                </a:tc>
                <a:tc>
                  <a:txBody>
                    <a:bodyPr/>
                    <a:lstStyle/>
                    <a:p>
                      <a:pPr algn="ctr"/>
                      <a:r>
                        <a:rPr lang="en-US" dirty="0"/>
                        <a:t>29.924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0.0</a:t>
                      </a:r>
                    </a:p>
                  </a:txBody>
                  <a:tcPr/>
                </a:tc>
                <a:extLst>
                  <a:ext uri="{0D108BD9-81ED-4DB2-BD59-A6C34878D82A}">
                    <a16:rowId xmlns:a16="http://schemas.microsoft.com/office/drawing/2014/main" val="2154186776"/>
                  </a:ext>
                </a:extLst>
              </a:tr>
            </a:tbl>
          </a:graphicData>
        </a:graphic>
      </p:graphicFrame>
      <p:sp>
        <p:nvSpPr>
          <p:cNvPr id="12" name="Content Placeholder 2">
            <a:extLst>
              <a:ext uri="{FF2B5EF4-FFF2-40B4-BE49-F238E27FC236}">
                <a16:creationId xmlns:a16="http://schemas.microsoft.com/office/drawing/2014/main" id="{87B0519F-97E6-45B7-B605-4392824DF2A0}"/>
              </a:ext>
            </a:extLst>
          </p:cNvPr>
          <p:cNvSpPr txBox="1">
            <a:spLocks/>
          </p:cNvSpPr>
          <p:nvPr/>
        </p:nvSpPr>
        <p:spPr>
          <a:xfrm>
            <a:off x="1806717" y="4767943"/>
            <a:ext cx="8914467" cy="589690"/>
          </a:xfrm>
          <a:prstGeom prst="rect">
            <a:avLst/>
          </a:prstGeom>
          <a:solidFill>
            <a:schemeClr val="bg1"/>
          </a:solidFill>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i="1" dirty="0"/>
              <a:t>* Please be aware that the fact that </a:t>
            </a:r>
            <a:r>
              <a:rPr lang="en-US" sz="1600" i="1" dirty="0" err="1"/>
              <a:t>numpy</a:t>
            </a:r>
            <a:r>
              <a:rPr lang="en-US" sz="1600" i="1" dirty="0"/>
              <a:t> spent 0 </a:t>
            </a:r>
            <a:r>
              <a:rPr lang="en-US" sz="1600" i="1" dirty="0" err="1"/>
              <a:t>ms</a:t>
            </a:r>
            <a:r>
              <a:rPr lang="en-US" sz="1600" i="1" dirty="0"/>
              <a:t> means that python’s time package do not has enough resolution to be able to measure </a:t>
            </a:r>
            <a:r>
              <a:rPr lang="en-US" sz="1600" i="1" dirty="0" err="1"/>
              <a:t>numpy’s</a:t>
            </a:r>
            <a:r>
              <a:rPr lang="en-US" sz="1600" i="1" dirty="0"/>
              <a:t> sum elapsed time</a:t>
            </a:r>
            <a:endParaRPr lang="en-US" sz="1400" i="1" dirty="0"/>
          </a:p>
          <a:p>
            <a:endParaRPr lang="en-US" sz="2800" dirty="0"/>
          </a:p>
          <a:p>
            <a:endParaRPr lang="en-US" sz="2800" dirty="0"/>
          </a:p>
        </p:txBody>
      </p:sp>
      <p:sp>
        <p:nvSpPr>
          <p:cNvPr id="13" name="Title 1">
            <a:extLst>
              <a:ext uri="{FF2B5EF4-FFF2-40B4-BE49-F238E27FC236}">
                <a16:creationId xmlns:a16="http://schemas.microsoft.com/office/drawing/2014/main" id="{CF4441CA-9C57-45E6-B90D-125F5B3E9FE2}"/>
              </a:ext>
            </a:extLst>
          </p:cNvPr>
          <p:cNvSpPr txBox="1">
            <a:spLocks/>
          </p:cNvSpPr>
          <p:nvPr/>
        </p:nvSpPr>
        <p:spPr>
          <a:xfrm>
            <a:off x="1638455" y="399592"/>
            <a:ext cx="10058400" cy="85109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Coding Warmup – Compare with </a:t>
            </a:r>
            <a:r>
              <a:rPr lang="en-US" sz="4400" dirty="0" err="1"/>
              <a:t>numpy</a:t>
            </a:r>
            <a:endParaRPr lang="en-US" sz="4400" dirty="0"/>
          </a:p>
        </p:txBody>
      </p:sp>
    </p:spTree>
    <p:extLst>
      <p:ext uri="{BB962C8B-B14F-4D97-AF65-F5344CB8AC3E}">
        <p14:creationId xmlns:p14="http://schemas.microsoft.com/office/powerpoint/2010/main" val="2236536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sultado de imagen para voltimetro">
            <a:extLst>
              <a:ext uri="{FF2B5EF4-FFF2-40B4-BE49-F238E27FC236}">
                <a16:creationId xmlns:a16="http://schemas.microsoft.com/office/drawing/2014/main" id="{C126A0AE-4F66-4670-BCC6-E5CDC2DB5B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5125" y="2677533"/>
            <a:ext cx="2199838" cy="330664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A293E1E-EB40-4241-93E8-5F72AB65C1AA}"/>
              </a:ext>
            </a:extLst>
          </p:cNvPr>
          <p:cNvSpPr>
            <a:spLocks noGrp="1"/>
          </p:cNvSpPr>
          <p:nvPr>
            <p:ph type="title"/>
          </p:nvPr>
        </p:nvSpPr>
        <p:spPr>
          <a:xfrm>
            <a:off x="1097280" y="99045"/>
            <a:ext cx="10058400" cy="851095"/>
          </a:xfrm>
        </p:spPr>
        <p:txBody>
          <a:bodyPr>
            <a:normAutofit/>
          </a:bodyPr>
          <a:lstStyle/>
          <a:p>
            <a:r>
              <a:rPr lang="en-US" sz="4400" dirty="0"/>
              <a:t>Coding Warmup – Measuring Error</a:t>
            </a:r>
          </a:p>
        </p:txBody>
      </p:sp>
      <p:sp>
        <p:nvSpPr>
          <p:cNvPr id="3" name="Content Placeholder 2">
            <a:extLst>
              <a:ext uri="{FF2B5EF4-FFF2-40B4-BE49-F238E27FC236}">
                <a16:creationId xmlns:a16="http://schemas.microsoft.com/office/drawing/2014/main" id="{25885539-A104-4CA5-A2B9-9DBC996A781B}"/>
              </a:ext>
            </a:extLst>
          </p:cNvPr>
          <p:cNvSpPr>
            <a:spLocks noGrp="1"/>
          </p:cNvSpPr>
          <p:nvPr>
            <p:ph idx="1"/>
          </p:nvPr>
        </p:nvSpPr>
        <p:spPr>
          <a:xfrm>
            <a:off x="1097280" y="889841"/>
            <a:ext cx="10058400" cy="2160041"/>
          </a:xfrm>
          <a:solidFill>
            <a:schemeClr val="bg1"/>
          </a:solidFill>
        </p:spPr>
        <p:txBody>
          <a:bodyPr>
            <a:normAutofit lnSpcReduction="10000"/>
          </a:bodyPr>
          <a:lstStyle/>
          <a:p>
            <a:pPr>
              <a:lnSpc>
                <a:spcPct val="100000"/>
              </a:lnSpc>
            </a:pPr>
            <a:r>
              <a:rPr lang="en-US" sz="2800" b="1" dirty="0"/>
              <a:t>Problem #2 Measuring Error</a:t>
            </a:r>
          </a:p>
          <a:p>
            <a:pPr>
              <a:lnSpc>
                <a:spcPct val="100000"/>
              </a:lnSpc>
            </a:pPr>
            <a:r>
              <a:rPr lang="en-US" sz="2400" dirty="0"/>
              <a:t>We were doing an experiment on our electric engineering lab. According to our Ohm’s law calculations the voltage should be 100 volts.  We assume that our calculated value is correct. We measured the voltage 10 times with two distinct voltmeters. Which voltmeter is better?</a:t>
            </a:r>
          </a:p>
          <a:p>
            <a:endParaRPr lang="en-US" sz="2800" dirty="0"/>
          </a:p>
          <a:p>
            <a:endParaRPr lang="en-US" sz="2800" dirty="0"/>
          </a:p>
          <a:p>
            <a:endParaRPr lang="en-US" sz="2800" dirty="0"/>
          </a:p>
        </p:txBody>
      </p:sp>
      <p:pic>
        <p:nvPicPr>
          <p:cNvPr id="1028" name="Picture 4" descr="Resultado de imagen para voltimetro">
            <a:extLst>
              <a:ext uri="{FF2B5EF4-FFF2-40B4-BE49-F238E27FC236}">
                <a16:creationId xmlns:a16="http://schemas.microsoft.com/office/drawing/2014/main" id="{F50319A4-DADF-46AD-B8FD-3169CFD108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1486" y="3220662"/>
            <a:ext cx="2199838" cy="21998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E5AE5BB8-1BDB-4116-ABD7-44785DE72195}"/>
              </a:ext>
            </a:extLst>
          </p:cNvPr>
          <p:cNvGraphicFramePr>
            <a:graphicFrameLocks noGrp="1"/>
          </p:cNvGraphicFramePr>
          <p:nvPr>
            <p:extLst>
              <p:ext uri="{D42A27DB-BD31-4B8C-83A1-F6EECF244321}">
                <p14:modId xmlns:p14="http://schemas.microsoft.com/office/powerpoint/2010/main" val="3616035984"/>
              </p:ext>
            </p:extLst>
          </p:nvPr>
        </p:nvGraphicFramePr>
        <p:xfrm>
          <a:off x="1888938" y="2856882"/>
          <a:ext cx="2664402" cy="3352800"/>
        </p:xfrm>
        <a:graphic>
          <a:graphicData uri="http://schemas.openxmlformats.org/drawingml/2006/table">
            <a:tbl>
              <a:tblPr firstRow="1" bandRow="1">
                <a:tableStyleId>{5C22544A-7EE6-4342-B048-85BDC9FD1C3A}</a:tableStyleId>
              </a:tblPr>
              <a:tblGrid>
                <a:gridCol w="695642">
                  <a:extLst>
                    <a:ext uri="{9D8B030D-6E8A-4147-A177-3AD203B41FA5}">
                      <a16:colId xmlns:a16="http://schemas.microsoft.com/office/drawing/2014/main" val="722366369"/>
                    </a:ext>
                  </a:extLst>
                </a:gridCol>
                <a:gridCol w="886408">
                  <a:extLst>
                    <a:ext uri="{9D8B030D-6E8A-4147-A177-3AD203B41FA5}">
                      <a16:colId xmlns:a16="http://schemas.microsoft.com/office/drawing/2014/main" val="1352273445"/>
                    </a:ext>
                  </a:extLst>
                </a:gridCol>
                <a:gridCol w="1082352">
                  <a:extLst>
                    <a:ext uri="{9D8B030D-6E8A-4147-A177-3AD203B41FA5}">
                      <a16:colId xmlns:a16="http://schemas.microsoft.com/office/drawing/2014/main" val="1204309734"/>
                    </a:ext>
                  </a:extLst>
                </a:gridCol>
              </a:tblGrid>
              <a:tr h="149255">
                <a:tc>
                  <a:txBody>
                    <a:bodyPr/>
                    <a:lstStyle/>
                    <a:p>
                      <a:pPr algn="ctr"/>
                      <a:r>
                        <a:rPr lang="en-US" sz="1400" b="1" dirty="0"/>
                        <a:t>#</a:t>
                      </a:r>
                    </a:p>
                  </a:txBody>
                  <a:tcPr/>
                </a:tc>
                <a:tc>
                  <a:txBody>
                    <a:bodyPr/>
                    <a:lstStyle/>
                    <a:p>
                      <a:r>
                        <a:rPr lang="en-US" sz="1400" dirty="0"/>
                        <a:t>Red</a:t>
                      </a:r>
                    </a:p>
                  </a:txBody>
                  <a:tcPr/>
                </a:tc>
                <a:tc>
                  <a:txBody>
                    <a:bodyPr/>
                    <a:lstStyle/>
                    <a:p>
                      <a:r>
                        <a:rPr lang="en-US" sz="1400" dirty="0"/>
                        <a:t>Yellow</a:t>
                      </a:r>
                    </a:p>
                  </a:txBody>
                  <a:tcPr/>
                </a:tc>
                <a:extLst>
                  <a:ext uri="{0D108BD9-81ED-4DB2-BD59-A6C34878D82A}">
                    <a16:rowId xmlns:a16="http://schemas.microsoft.com/office/drawing/2014/main" val="2796516294"/>
                  </a:ext>
                </a:extLst>
              </a:tr>
              <a:tr h="149255">
                <a:tc>
                  <a:txBody>
                    <a:bodyPr/>
                    <a:lstStyle/>
                    <a:p>
                      <a:pPr algn="ctr"/>
                      <a:r>
                        <a:rPr lang="en-US" sz="1400" b="1" dirty="0"/>
                        <a:t>1</a:t>
                      </a:r>
                    </a:p>
                  </a:txBody>
                  <a:tcPr/>
                </a:tc>
                <a:tc>
                  <a:txBody>
                    <a:bodyPr/>
                    <a:lstStyle/>
                    <a:p>
                      <a:r>
                        <a:rPr lang="en-US" sz="1400" dirty="0"/>
                        <a:t>104</a:t>
                      </a:r>
                    </a:p>
                  </a:txBody>
                  <a:tcPr/>
                </a:tc>
                <a:tc>
                  <a:txBody>
                    <a:bodyPr/>
                    <a:lstStyle/>
                    <a:p>
                      <a:r>
                        <a:rPr lang="en-US" sz="1400" dirty="0"/>
                        <a:t>100</a:t>
                      </a:r>
                    </a:p>
                  </a:txBody>
                  <a:tcPr/>
                </a:tc>
                <a:extLst>
                  <a:ext uri="{0D108BD9-81ED-4DB2-BD59-A6C34878D82A}">
                    <a16:rowId xmlns:a16="http://schemas.microsoft.com/office/drawing/2014/main" val="4282757981"/>
                  </a:ext>
                </a:extLst>
              </a:tr>
              <a:tr h="149255">
                <a:tc>
                  <a:txBody>
                    <a:bodyPr/>
                    <a:lstStyle/>
                    <a:p>
                      <a:pPr algn="ctr"/>
                      <a:r>
                        <a:rPr lang="en-US" sz="1400" b="1" dirty="0"/>
                        <a:t>2</a:t>
                      </a:r>
                    </a:p>
                  </a:txBody>
                  <a:tcPr/>
                </a:tc>
                <a:tc>
                  <a:txBody>
                    <a:bodyPr/>
                    <a:lstStyle/>
                    <a:p>
                      <a:r>
                        <a:rPr lang="en-US" sz="1400" dirty="0"/>
                        <a:t>103</a:t>
                      </a:r>
                    </a:p>
                  </a:txBody>
                  <a:tcPr/>
                </a:tc>
                <a:tc>
                  <a:txBody>
                    <a:bodyPr/>
                    <a:lstStyle/>
                    <a:p>
                      <a:r>
                        <a:rPr lang="en-US" sz="1400" dirty="0"/>
                        <a:t>106</a:t>
                      </a:r>
                    </a:p>
                  </a:txBody>
                  <a:tcPr/>
                </a:tc>
                <a:extLst>
                  <a:ext uri="{0D108BD9-81ED-4DB2-BD59-A6C34878D82A}">
                    <a16:rowId xmlns:a16="http://schemas.microsoft.com/office/drawing/2014/main" val="93103282"/>
                  </a:ext>
                </a:extLst>
              </a:tr>
              <a:tr h="149255">
                <a:tc>
                  <a:txBody>
                    <a:bodyPr/>
                    <a:lstStyle/>
                    <a:p>
                      <a:pPr algn="ctr"/>
                      <a:r>
                        <a:rPr lang="en-US" sz="1400" b="1" dirty="0"/>
                        <a:t>3</a:t>
                      </a:r>
                    </a:p>
                  </a:txBody>
                  <a:tcPr/>
                </a:tc>
                <a:tc>
                  <a:txBody>
                    <a:bodyPr/>
                    <a:lstStyle/>
                    <a:p>
                      <a:r>
                        <a:rPr lang="en-US" sz="1400" dirty="0"/>
                        <a:t>97</a:t>
                      </a:r>
                    </a:p>
                  </a:txBody>
                  <a:tcPr/>
                </a:tc>
                <a:tc>
                  <a:txBody>
                    <a:bodyPr/>
                    <a:lstStyle/>
                    <a:p>
                      <a:r>
                        <a:rPr lang="en-US" sz="1400" dirty="0"/>
                        <a:t>95</a:t>
                      </a:r>
                    </a:p>
                  </a:txBody>
                  <a:tcPr/>
                </a:tc>
                <a:extLst>
                  <a:ext uri="{0D108BD9-81ED-4DB2-BD59-A6C34878D82A}">
                    <a16:rowId xmlns:a16="http://schemas.microsoft.com/office/drawing/2014/main" val="2480946954"/>
                  </a:ext>
                </a:extLst>
              </a:tr>
              <a:tr h="149255">
                <a:tc>
                  <a:txBody>
                    <a:bodyPr/>
                    <a:lstStyle/>
                    <a:p>
                      <a:pPr algn="ctr"/>
                      <a:r>
                        <a:rPr lang="en-US" sz="1400" b="1" dirty="0"/>
                        <a:t>4</a:t>
                      </a:r>
                    </a:p>
                  </a:txBody>
                  <a:tcPr/>
                </a:tc>
                <a:tc>
                  <a:txBody>
                    <a:bodyPr/>
                    <a:lstStyle/>
                    <a:p>
                      <a:r>
                        <a:rPr lang="en-US" sz="1400" dirty="0"/>
                        <a:t>103</a:t>
                      </a:r>
                    </a:p>
                  </a:txBody>
                  <a:tcPr/>
                </a:tc>
                <a:tc>
                  <a:txBody>
                    <a:bodyPr/>
                    <a:lstStyle/>
                    <a:p>
                      <a:r>
                        <a:rPr lang="en-US" sz="1400" dirty="0"/>
                        <a:t>104</a:t>
                      </a:r>
                    </a:p>
                  </a:txBody>
                  <a:tcPr/>
                </a:tc>
                <a:extLst>
                  <a:ext uri="{0D108BD9-81ED-4DB2-BD59-A6C34878D82A}">
                    <a16:rowId xmlns:a16="http://schemas.microsoft.com/office/drawing/2014/main" val="4098372669"/>
                  </a:ext>
                </a:extLst>
              </a:tr>
              <a:tr h="149255">
                <a:tc>
                  <a:txBody>
                    <a:bodyPr/>
                    <a:lstStyle/>
                    <a:p>
                      <a:pPr algn="ctr"/>
                      <a:r>
                        <a:rPr lang="en-US" sz="1400" b="1" dirty="0"/>
                        <a:t>5</a:t>
                      </a:r>
                    </a:p>
                  </a:txBody>
                  <a:tcPr/>
                </a:tc>
                <a:tc>
                  <a:txBody>
                    <a:bodyPr/>
                    <a:lstStyle/>
                    <a:p>
                      <a:r>
                        <a:rPr lang="en-US" sz="1400" dirty="0"/>
                        <a:t>97</a:t>
                      </a:r>
                    </a:p>
                  </a:txBody>
                  <a:tcPr/>
                </a:tc>
                <a:tc>
                  <a:txBody>
                    <a:bodyPr/>
                    <a:lstStyle/>
                    <a:p>
                      <a:r>
                        <a:rPr lang="en-US" sz="1400" dirty="0"/>
                        <a:t>100</a:t>
                      </a:r>
                    </a:p>
                  </a:txBody>
                  <a:tcPr/>
                </a:tc>
                <a:extLst>
                  <a:ext uri="{0D108BD9-81ED-4DB2-BD59-A6C34878D82A}">
                    <a16:rowId xmlns:a16="http://schemas.microsoft.com/office/drawing/2014/main" val="334186437"/>
                  </a:ext>
                </a:extLst>
              </a:tr>
              <a:tr h="149255">
                <a:tc>
                  <a:txBody>
                    <a:bodyPr/>
                    <a:lstStyle/>
                    <a:p>
                      <a:pPr algn="ctr"/>
                      <a:r>
                        <a:rPr lang="en-US" sz="1400" b="1" dirty="0"/>
                        <a:t>6</a:t>
                      </a:r>
                    </a:p>
                  </a:txBody>
                  <a:tcPr/>
                </a:tc>
                <a:tc>
                  <a:txBody>
                    <a:bodyPr/>
                    <a:lstStyle/>
                    <a:p>
                      <a:r>
                        <a:rPr lang="en-US" sz="1400" dirty="0"/>
                        <a:t>102</a:t>
                      </a:r>
                    </a:p>
                  </a:txBody>
                  <a:tcPr/>
                </a:tc>
                <a:tc>
                  <a:txBody>
                    <a:bodyPr/>
                    <a:lstStyle/>
                    <a:p>
                      <a:r>
                        <a:rPr lang="en-US" sz="1400" dirty="0"/>
                        <a:t>94</a:t>
                      </a:r>
                    </a:p>
                  </a:txBody>
                  <a:tcPr/>
                </a:tc>
                <a:extLst>
                  <a:ext uri="{0D108BD9-81ED-4DB2-BD59-A6C34878D82A}">
                    <a16:rowId xmlns:a16="http://schemas.microsoft.com/office/drawing/2014/main" val="632497585"/>
                  </a:ext>
                </a:extLst>
              </a:tr>
              <a:tr h="149255">
                <a:tc>
                  <a:txBody>
                    <a:bodyPr/>
                    <a:lstStyle/>
                    <a:p>
                      <a:pPr algn="ctr"/>
                      <a:r>
                        <a:rPr lang="en-US" sz="1400" b="1" dirty="0"/>
                        <a:t>7</a:t>
                      </a:r>
                    </a:p>
                  </a:txBody>
                  <a:tcPr/>
                </a:tc>
                <a:tc>
                  <a:txBody>
                    <a:bodyPr/>
                    <a:lstStyle/>
                    <a:p>
                      <a:r>
                        <a:rPr lang="en-US" sz="1400" dirty="0"/>
                        <a:t>98</a:t>
                      </a:r>
                    </a:p>
                  </a:txBody>
                  <a:tcPr/>
                </a:tc>
                <a:tc>
                  <a:txBody>
                    <a:bodyPr/>
                    <a:lstStyle/>
                    <a:p>
                      <a:r>
                        <a:rPr lang="en-US" sz="1400" dirty="0"/>
                        <a:t>101</a:t>
                      </a:r>
                    </a:p>
                  </a:txBody>
                  <a:tcPr/>
                </a:tc>
                <a:extLst>
                  <a:ext uri="{0D108BD9-81ED-4DB2-BD59-A6C34878D82A}">
                    <a16:rowId xmlns:a16="http://schemas.microsoft.com/office/drawing/2014/main" val="895159912"/>
                  </a:ext>
                </a:extLst>
              </a:tr>
              <a:tr h="149255">
                <a:tc>
                  <a:txBody>
                    <a:bodyPr/>
                    <a:lstStyle/>
                    <a:p>
                      <a:pPr algn="ctr"/>
                      <a:r>
                        <a:rPr lang="en-US" sz="1400" b="1" dirty="0"/>
                        <a:t>8</a:t>
                      </a:r>
                    </a:p>
                  </a:txBody>
                  <a:tcPr/>
                </a:tc>
                <a:tc>
                  <a:txBody>
                    <a:bodyPr/>
                    <a:lstStyle/>
                    <a:p>
                      <a:r>
                        <a:rPr lang="en-US" sz="1400" dirty="0"/>
                        <a:t>98</a:t>
                      </a:r>
                    </a:p>
                  </a:txBody>
                  <a:tcPr/>
                </a:tc>
                <a:tc>
                  <a:txBody>
                    <a:bodyPr/>
                    <a:lstStyle/>
                    <a:p>
                      <a:r>
                        <a:rPr lang="en-US" sz="1400" dirty="0"/>
                        <a:t>100</a:t>
                      </a:r>
                    </a:p>
                  </a:txBody>
                  <a:tcPr/>
                </a:tc>
                <a:extLst>
                  <a:ext uri="{0D108BD9-81ED-4DB2-BD59-A6C34878D82A}">
                    <a16:rowId xmlns:a16="http://schemas.microsoft.com/office/drawing/2014/main" val="329864930"/>
                  </a:ext>
                </a:extLst>
              </a:tr>
              <a:tr h="149255">
                <a:tc>
                  <a:txBody>
                    <a:bodyPr/>
                    <a:lstStyle/>
                    <a:p>
                      <a:pPr algn="ctr"/>
                      <a:r>
                        <a:rPr lang="en-US" sz="1400" b="1" dirty="0"/>
                        <a:t>9</a:t>
                      </a:r>
                    </a:p>
                  </a:txBody>
                  <a:tcPr/>
                </a:tc>
                <a:tc>
                  <a:txBody>
                    <a:bodyPr/>
                    <a:lstStyle/>
                    <a:p>
                      <a:r>
                        <a:rPr lang="en-US" sz="1400" dirty="0"/>
                        <a:t>100</a:t>
                      </a:r>
                    </a:p>
                  </a:txBody>
                  <a:tcPr/>
                </a:tc>
                <a:tc>
                  <a:txBody>
                    <a:bodyPr/>
                    <a:lstStyle/>
                    <a:p>
                      <a:r>
                        <a:rPr lang="en-US" sz="1400" dirty="0"/>
                        <a:t>99</a:t>
                      </a:r>
                    </a:p>
                  </a:txBody>
                  <a:tcPr/>
                </a:tc>
                <a:extLst>
                  <a:ext uri="{0D108BD9-81ED-4DB2-BD59-A6C34878D82A}">
                    <a16:rowId xmlns:a16="http://schemas.microsoft.com/office/drawing/2014/main" val="1773348019"/>
                  </a:ext>
                </a:extLst>
              </a:tr>
              <a:tr h="149255">
                <a:tc>
                  <a:txBody>
                    <a:bodyPr/>
                    <a:lstStyle/>
                    <a:p>
                      <a:pPr algn="ctr"/>
                      <a:r>
                        <a:rPr lang="en-US" sz="1400" b="1" dirty="0"/>
                        <a:t>10</a:t>
                      </a:r>
                    </a:p>
                  </a:txBody>
                  <a:tcPr/>
                </a:tc>
                <a:tc>
                  <a:txBody>
                    <a:bodyPr/>
                    <a:lstStyle/>
                    <a:p>
                      <a:r>
                        <a:rPr lang="en-US" sz="1400" dirty="0"/>
                        <a:t>101</a:t>
                      </a:r>
                    </a:p>
                  </a:txBody>
                  <a:tcPr/>
                </a:tc>
                <a:tc>
                  <a:txBody>
                    <a:bodyPr/>
                    <a:lstStyle/>
                    <a:p>
                      <a:r>
                        <a:rPr lang="en-US" sz="1400" dirty="0"/>
                        <a:t>100</a:t>
                      </a:r>
                    </a:p>
                  </a:txBody>
                  <a:tcPr/>
                </a:tc>
                <a:extLst>
                  <a:ext uri="{0D108BD9-81ED-4DB2-BD59-A6C34878D82A}">
                    <a16:rowId xmlns:a16="http://schemas.microsoft.com/office/drawing/2014/main" val="2195817549"/>
                  </a:ext>
                </a:extLst>
              </a:tr>
            </a:tbl>
          </a:graphicData>
        </a:graphic>
      </p:graphicFrame>
    </p:spTree>
    <p:extLst>
      <p:ext uri="{BB962C8B-B14F-4D97-AF65-F5344CB8AC3E}">
        <p14:creationId xmlns:p14="http://schemas.microsoft.com/office/powerpoint/2010/main" val="3111091423"/>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docProps/app.xml><?xml version="1.0" encoding="utf-8"?>
<Properties xmlns="http://schemas.openxmlformats.org/officeDocument/2006/extended-properties" xmlns:vt="http://schemas.openxmlformats.org/officeDocument/2006/docPropsVTypes">
  <Template>TM02900769[[fn=Retrospect]]</Template>
  <TotalTime>2805</TotalTime>
  <Words>1049</Words>
  <Application>Microsoft Office PowerPoint</Application>
  <PresentationFormat>Widescreen</PresentationFormat>
  <Paragraphs>384</Paragraphs>
  <Slides>27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27</vt:i4>
      </vt:variant>
    </vt:vector>
  </HeadingPairs>
  <TitlesOfParts>
    <vt:vector size="32" baseType="lpstr">
      <vt:lpstr>Arial</vt:lpstr>
      <vt:lpstr>Calibri</vt:lpstr>
      <vt:lpstr>Calibri Light</vt:lpstr>
      <vt:lpstr>Cambria Math</vt:lpstr>
      <vt:lpstr>Retrospect</vt:lpstr>
      <vt:lpstr>Introduction to Supervised Machine Learning: Regression</vt:lpstr>
      <vt:lpstr>Introduction</vt:lpstr>
      <vt:lpstr>Artificial Intelligence</vt:lpstr>
      <vt:lpstr>Data Science end to end</vt:lpstr>
      <vt:lpstr>Machine Learning Types</vt:lpstr>
      <vt:lpstr>Setup</vt:lpstr>
      <vt:lpstr>Coding Warmup – Problem #1</vt:lpstr>
      <vt:lpstr>PowerPoint Presentation</vt:lpstr>
      <vt:lpstr>Coding Warmup – Measuring Error</vt:lpstr>
      <vt:lpstr>Coding Warmup – Measuring Error</vt:lpstr>
      <vt:lpstr>Linear Regression</vt:lpstr>
      <vt:lpstr>Linear Regression: The Line Equation</vt:lpstr>
      <vt:lpstr>Linear Regression: A Noisy Line</vt:lpstr>
      <vt:lpstr>Linear Regression – Evaluating Error Functions</vt:lpstr>
      <vt:lpstr>Linear Regression – Optimization Surfaces</vt:lpstr>
      <vt:lpstr>Linear Regression – Optimization Contours</vt:lpstr>
      <vt:lpstr>Linear Regression: Graphical intuition</vt:lpstr>
      <vt:lpstr>Linear Regression – Least Squares Regression</vt:lpstr>
      <vt:lpstr>Linear Regression – LSR Derivatives</vt:lpstr>
      <vt:lpstr>Linear Regression – LSR Solve</vt:lpstr>
      <vt:lpstr>Linear Regression – LSR Solution</vt:lpstr>
      <vt:lpstr>Linear Regression – Problem #1 </vt:lpstr>
      <vt:lpstr>Linear Regression – Problem #2 </vt:lpstr>
      <vt:lpstr>K Nearest Neighbors (KNN)</vt:lpstr>
      <vt:lpstr>KNN – Graphical Intuition</vt:lpstr>
      <vt:lpstr>KNN – Graphical Intuition</vt:lpstr>
      <vt:lpstr>KNN – Simulated Data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Supervised Machine Learning: Regression</dc:title>
  <dc:creator>Luis Angel Galaviz Alejos</dc:creator>
  <cp:lastModifiedBy>Luis Angel Galaviz Alejos</cp:lastModifiedBy>
  <cp:revision>239</cp:revision>
  <dcterms:created xsi:type="dcterms:W3CDTF">2019-04-07T21:45:40Z</dcterms:created>
  <dcterms:modified xsi:type="dcterms:W3CDTF">2019-04-17T23:31:31Z</dcterms:modified>
</cp:coreProperties>
</file>